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3"/>
  </p:notesMasterIdLst>
  <p:sldIdLst>
    <p:sldId id="256" r:id="rId2"/>
  </p:sldIdLst>
  <p:sldSz cx="43891200" cy="246888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2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2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2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2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2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2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2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2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2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7776" userDrawn="1">
          <p15:clr>
            <a:srgbClr val="A4A3A4"/>
          </p15:clr>
        </p15:guide>
        <p15:guide id="2" pos="1382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E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EB1116A-E40B-4745-AAD8-029FFFD8960B}">
  <a:tblStyle styleId="{5EB1116A-E40B-4745-AAD8-029FFFD8960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216"/>
    <p:restoredTop sz="96629"/>
  </p:normalViewPr>
  <p:slideViewPr>
    <p:cSldViewPr snapToGrid="0">
      <p:cViewPr varScale="1">
        <p:scale>
          <a:sx n="39" d="100"/>
          <a:sy n="39" d="100"/>
        </p:scale>
        <p:origin x="1656" y="176"/>
      </p:cViewPr>
      <p:guideLst>
        <p:guide orient="horz" pos="7776"/>
        <p:guide pos="1382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2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2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2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2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2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2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2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2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2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496201" y="3573961"/>
            <a:ext cx="40898829" cy="9852493"/>
          </a:xfrm>
          <a:prstGeom prst="rect">
            <a:avLst/>
          </a:prstGeom>
        </p:spPr>
        <p:txBody>
          <a:bodyPr spcFirstLastPara="1" wrap="square" lIns="493025" tIns="493025" rIns="493025" bIns="4930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100"/>
              <a:buNone/>
              <a:defRPr sz="24085"/>
            </a:lvl1pPr>
            <a:lvl2pPr lvl="1" algn="ctr">
              <a:spcBef>
                <a:spcPts val="0"/>
              </a:spcBef>
              <a:spcAft>
                <a:spcPts val="0"/>
              </a:spcAft>
              <a:buSzPts val="28100"/>
              <a:buNone/>
              <a:defRPr sz="24085"/>
            </a:lvl2pPr>
            <a:lvl3pPr lvl="2" algn="ctr">
              <a:spcBef>
                <a:spcPts val="0"/>
              </a:spcBef>
              <a:spcAft>
                <a:spcPts val="0"/>
              </a:spcAft>
              <a:buSzPts val="28100"/>
              <a:buNone/>
              <a:defRPr sz="24085"/>
            </a:lvl3pPr>
            <a:lvl4pPr lvl="3" algn="ctr">
              <a:spcBef>
                <a:spcPts val="0"/>
              </a:spcBef>
              <a:spcAft>
                <a:spcPts val="0"/>
              </a:spcAft>
              <a:buSzPts val="28100"/>
              <a:buNone/>
              <a:defRPr sz="24085"/>
            </a:lvl4pPr>
            <a:lvl5pPr lvl="4" algn="ctr">
              <a:spcBef>
                <a:spcPts val="0"/>
              </a:spcBef>
              <a:spcAft>
                <a:spcPts val="0"/>
              </a:spcAft>
              <a:buSzPts val="28100"/>
              <a:buNone/>
              <a:defRPr sz="24085"/>
            </a:lvl5pPr>
            <a:lvl6pPr lvl="5" algn="ctr">
              <a:spcBef>
                <a:spcPts val="0"/>
              </a:spcBef>
              <a:spcAft>
                <a:spcPts val="0"/>
              </a:spcAft>
              <a:buSzPts val="28100"/>
              <a:buNone/>
              <a:defRPr sz="24085"/>
            </a:lvl6pPr>
            <a:lvl7pPr lvl="6" algn="ctr">
              <a:spcBef>
                <a:spcPts val="0"/>
              </a:spcBef>
              <a:spcAft>
                <a:spcPts val="0"/>
              </a:spcAft>
              <a:buSzPts val="28100"/>
              <a:buNone/>
              <a:defRPr sz="24085"/>
            </a:lvl7pPr>
            <a:lvl8pPr lvl="7" algn="ctr">
              <a:spcBef>
                <a:spcPts val="0"/>
              </a:spcBef>
              <a:spcAft>
                <a:spcPts val="0"/>
              </a:spcAft>
              <a:buSzPts val="28100"/>
              <a:buNone/>
              <a:defRPr sz="24085"/>
            </a:lvl8pPr>
            <a:lvl9pPr lvl="8" algn="ctr">
              <a:spcBef>
                <a:spcPts val="0"/>
              </a:spcBef>
              <a:spcAft>
                <a:spcPts val="0"/>
              </a:spcAft>
              <a:buSzPts val="28100"/>
              <a:buNone/>
              <a:defRPr sz="24085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1496161" y="13603801"/>
            <a:ext cx="40898829" cy="3804397"/>
          </a:xfrm>
          <a:prstGeom prst="rect">
            <a:avLst/>
          </a:prstGeom>
        </p:spPr>
        <p:txBody>
          <a:bodyPr spcFirstLastPara="1" wrap="square" lIns="493025" tIns="493025" rIns="493025" bIns="4930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100"/>
              <a:buNone/>
              <a:defRPr sz="1294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100"/>
              <a:buNone/>
              <a:defRPr sz="1294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100"/>
              <a:buNone/>
              <a:defRPr sz="1294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100"/>
              <a:buNone/>
              <a:defRPr sz="1294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100"/>
              <a:buNone/>
              <a:defRPr sz="1294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100"/>
              <a:buNone/>
              <a:defRPr sz="1294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100"/>
              <a:buNone/>
              <a:defRPr sz="1294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100"/>
              <a:buNone/>
              <a:defRPr sz="1294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100"/>
              <a:buNone/>
              <a:defRPr sz="12941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40667799" y="22383442"/>
            <a:ext cx="2633657" cy="1889325"/>
          </a:xfrm>
          <a:prstGeom prst="rect">
            <a:avLst/>
          </a:prstGeom>
        </p:spPr>
        <p:txBody>
          <a:bodyPr spcFirstLastPara="1" wrap="square" lIns="493025" tIns="493025" rIns="493025" bIns="4930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fr-FR" smtClean="0"/>
              <a:pPr/>
              <a:t>‹N°›</a:t>
            </a:fld>
            <a:endParaRPr lang="fr-FR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1496161" y="5309401"/>
            <a:ext cx="40898829" cy="9424929"/>
          </a:xfrm>
          <a:prstGeom prst="rect">
            <a:avLst/>
          </a:prstGeom>
        </p:spPr>
        <p:txBody>
          <a:bodyPr spcFirstLastPara="1" wrap="square" lIns="493025" tIns="493025" rIns="493025" bIns="4930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4700"/>
              <a:buNone/>
              <a:defRPr sz="55453"/>
            </a:lvl1pPr>
            <a:lvl2pPr lvl="1" algn="ctr">
              <a:spcBef>
                <a:spcPts val="0"/>
              </a:spcBef>
              <a:spcAft>
                <a:spcPts val="0"/>
              </a:spcAft>
              <a:buSzPts val="64700"/>
              <a:buNone/>
              <a:defRPr sz="55453"/>
            </a:lvl2pPr>
            <a:lvl3pPr lvl="2" algn="ctr">
              <a:spcBef>
                <a:spcPts val="0"/>
              </a:spcBef>
              <a:spcAft>
                <a:spcPts val="0"/>
              </a:spcAft>
              <a:buSzPts val="64700"/>
              <a:buNone/>
              <a:defRPr sz="55453"/>
            </a:lvl3pPr>
            <a:lvl4pPr lvl="3" algn="ctr">
              <a:spcBef>
                <a:spcPts val="0"/>
              </a:spcBef>
              <a:spcAft>
                <a:spcPts val="0"/>
              </a:spcAft>
              <a:buSzPts val="64700"/>
              <a:buNone/>
              <a:defRPr sz="55453"/>
            </a:lvl4pPr>
            <a:lvl5pPr lvl="4" algn="ctr">
              <a:spcBef>
                <a:spcPts val="0"/>
              </a:spcBef>
              <a:spcAft>
                <a:spcPts val="0"/>
              </a:spcAft>
              <a:buSzPts val="64700"/>
              <a:buNone/>
              <a:defRPr sz="55453"/>
            </a:lvl5pPr>
            <a:lvl6pPr lvl="5" algn="ctr">
              <a:spcBef>
                <a:spcPts val="0"/>
              </a:spcBef>
              <a:spcAft>
                <a:spcPts val="0"/>
              </a:spcAft>
              <a:buSzPts val="64700"/>
              <a:buNone/>
              <a:defRPr sz="55453"/>
            </a:lvl6pPr>
            <a:lvl7pPr lvl="6" algn="ctr">
              <a:spcBef>
                <a:spcPts val="0"/>
              </a:spcBef>
              <a:spcAft>
                <a:spcPts val="0"/>
              </a:spcAft>
              <a:buSzPts val="64700"/>
              <a:buNone/>
              <a:defRPr sz="55453"/>
            </a:lvl7pPr>
            <a:lvl8pPr lvl="7" algn="ctr">
              <a:spcBef>
                <a:spcPts val="0"/>
              </a:spcBef>
              <a:spcAft>
                <a:spcPts val="0"/>
              </a:spcAft>
              <a:buSzPts val="64700"/>
              <a:buNone/>
              <a:defRPr sz="55453"/>
            </a:lvl8pPr>
            <a:lvl9pPr lvl="8" algn="ctr">
              <a:spcBef>
                <a:spcPts val="0"/>
              </a:spcBef>
              <a:spcAft>
                <a:spcPts val="0"/>
              </a:spcAft>
              <a:buSzPts val="64700"/>
              <a:buNone/>
              <a:defRPr sz="55453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1496161" y="15130682"/>
            <a:ext cx="40898829" cy="6243943"/>
          </a:xfrm>
          <a:prstGeom prst="rect">
            <a:avLst/>
          </a:prstGeom>
        </p:spPr>
        <p:txBody>
          <a:bodyPr spcFirstLastPara="1" wrap="square" lIns="493025" tIns="493025" rIns="493025" bIns="493025" anchor="t" anchorCtr="0">
            <a:normAutofit/>
          </a:bodyPr>
          <a:lstStyle>
            <a:lvl1pPr marL="391858" lvl="0" indent="-723848" algn="ctr">
              <a:spcBef>
                <a:spcPts val="0"/>
              </a:spcBef>
              <a:spcAft>
                <a:spcPts val="0"/>
              </a:spcAft>
              <a:buSzPts val="9700"/>
              <a:buChar char="●"/>
              <a:defRPr/>
            </a:lvl1pPr>
            <a:lvl2pPr marL="783715" lvl="1" indent="-604114" algn="ctr">
              <a:spcBef>
                <a:spcPts val="0"/>
              </a:spcBef>
              <a:spcAft>
                <a:spcPts val="0"/>
              </a:spcAft>
              <a:buSzPts val="7500"/>
              <a:buChar char="○"/>
              <a:defRPr/>
            </a:lvl2pPr>
            <a:lvl3pPr marL="1175573" lvl="2" indent="-604114" algn="ctr">
              <a:spcBef>
                <a:spcPts val="0"/>
              </a:spcBef>
              <a:spcAft>
                <a:spcPts val="0"/>
              </a:spcAft>
              <a:buSzPts val="7500"/>
              <a:buChar char="■"/>
              <a:defRPr/>
            </a:lvl3pPr>
            <a:lvl4pPr marL="1567430" lvl="3" indent="-604114" algn="ctr">
              <a:spcBef>
                <a:spcPts val="0"/>
              </a:spcBef>
              <a:spcAft>
                <a:spcPts val="0"/>
              </a:spcAft>
              <a:buSzPts val="7500"/>
              <a:buChar char="●"/>
              <a:defRPr/>
            </a:lvl4pPr>
            <a:lvl5pPr marL="1959289" lvl="4" indent="-604114" algn="ctr">
              <a:spcBef>
                <a:spcPts val="0"/>
              </a:spcBef>
              <a:spcAft>
                <a:spcPts val="0"/>
              </a:spcAft>
              <a:buSzPts val="7500"/>
              <a:buChar char="○"/>
              <a:defRPr/>
            </a:lvl5pPr>
            <a:lvl6pPr marL="2351147" lvl="5" indent="-604114" algn="ctr">
              <a:spcBef>
                <a:spcPts val="0"/>
              </a:spcBef>
              <a:spcAft>
                <a:spcPts val="0"/>
              </a:spcAft>
              <a:buSzPts val="7500"/>
              <a:buChar char="■"/>
              <a:defRPr/>
            </a:lvl6pPr>
            <a:lvl7pPr marL="2743005" lvl="6" indent="-604114" algn="ctr">
              <a:spcBef>
                <a:spcPts val="0"/>
              </a:spcBef>
              <a:spcAft>
                <a:spcPts val="0"/>
              </a:spcAft>
              <a:buSzPts val="7500"/>
              <a:buChar char="●"/>
              <a:defRPr/>
            </a:lvl7pPr>
            <a:lvl8pPr marL="3134862" lvl="7" indent="-604114" algn="ctr">
              <a:spcBef>
                <a:spcPts val="0"/>
              </a:spcBef>
              <a:spcAft>
                <a:spcPts val="0"/>
              </a:spcAft>
              <a:buSzPts val="7500"/>
              <a:buChar char="○"/>
              <a:defRPr/>
            </a:lvl8pPr>
            <a:lvl9pPr marL="3526720" lvl="8" indent="-604114" algn="ctr">
              <a:spcBef>
                <a:spcPts val="0"/>
              </a:spcBef>
              <a:spcAft>
                <a:spcPts val="0"/>
              </a:spcAft>
              <a:buSzPts val="75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40667799" y="22383442"/>
            <a:ext cx="2633657" cy="1889325"/>
          </a:xfrm>
          <a:prstGeom prst="rect">
            <a:avLst/>
          </a:prstGeom>
        </p:spPr>
        <p:txBody>
          <a:bodyPr spcFirstLastPara="1" wrap="square" lIns="493025" tIns="493025" rIns="493025" bIns="4930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fr-FR" smtClean="0"/>
              <a:pPr/>
              <a:t>‹N°›</a:t>
            </a:fld>
            <a:endParaRPr lang="fr-FR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40667799" y="22383442"/>
            <a:ext cx="2633657" cy="1889325"/>
          </a:xfrm>
          <a:prstGeom prst="rect">
            <a:avLst/>
          </a:prstGeom>
        </p:spPr>
        <p:txBody>
          <a:bodyPr spcFirstLastPara="1" wrap="square" lIns="493025" tIns="493025" rIns="493025" bIns="4930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fr-FR" smtClean="0"/>
              <a:pPr/>
              <a:t>‹N°›</a:t>
            </a:fld>
            <a:endParaRPr lang="fr-FR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1496161" y="10324081"/>
            <a:ext cx="40898829" cy="4040743"/>
          </a:xfrm>
          <a:prstGeom prst="rect">
            <a:avLst/>
          </a:prstGeom>
        </p:spPr>
        <p:txBody>
          <a:bodyPr spcFirstLastPara="1" wrap="square" lIns="493025" tIns="493025" rIns="493025" bIns="4930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9400"/>
              <a:buNone/>
              <a:defRPr sz="16628"/>
            </a:lvl1pPr>
            <a:lvl2pPr lvl="1" algn="ctr">
              <a:spcBef>
                <a:spcPts val="0"/>
              </a:spcBef>
              <a:spcAft>
                <a:spcPts val="0"/>
              </a:spcAft>
              <a:buSzPts val="19400"/>
              <a:buNone/>
              <a:defRPr sz="16628"/>
            </a:lvl2pPr>
            <a:lvl3pPr lvl="2" algn="ctr">
              <a:spcBef>
                <a:spcPts val="0"/>
              </a:spcBef>
              <a:spcAft>
                <a:spcPts val="0"/>
              </a:spcAft>
              <a:buSzPts val="19400"/>
              <a:buNone/>
              <a:defRPr sz="16628"/>
            </a:lvl3pPr>
            <a:lvl4pPr lvl="3" algn="ctr">
              <a:spcBef>
                <a:spcPts val="0"/>
              </a:spcBef>
              <a:spcAft>
                <a:spcPts val="0"/>
              </a:spcAft>
              <a:buSzPts val="19400"/>
              <a:buNone/>
              <a:defRPr sz="16628"/>
            </a:lvl4pPr>
            <a:lvl5pPr lvl="4" algn="ctr">
              <a:spcBef>
                <a:spcPts val="0"/>
              </a:spcBef>
              <a:spcAft>
                <a:spcPts val="0"/>
              </a:spcAft>
              <a:buSzPts val="19400"/>
              <a:buNone/>
              <a:defRPr sz="16628"/>
            </a:lvl5pPr>
            <a:lvl6pPr lvl="5" algn="ctr">
              <a:spcBef>
                <a:spcPts val="0"/>
              </a:spcBef>
              <a:spcAft>
                <a:spcPts val="0"/>
              </a:spcAft>
              <a:buSzPts val="19400"/>
              <a:buNone/>
              <a:defRPr sz="16628"/>
            </a:lvl6pPr>
            <a:lvl7pPr lvl="6" algn="ctr">
              <a:spcBef>
                <a:spcPts val="0"/>
              </a:spcBef>
              <a:spcAft>
                <a:spcPts val="0"/>
              </a:spcAft>
              <a:buSzPts val="19400"/>
              <a:buNone/>
              <a:defRPr sz="16628"/>
            </a:lvl7pPr>
            <a:lvl8pPr lvl="7" algn="ctr">
              <a:spcBef>
                <a:spcPts val="0"/>
              </a:spcBef>
              <a:spcAft>
                <a:spcPts val="0"/>
              </a:spcAft>
              <a:buSzPts val="19400"/>
              <a:buNone/>
              <a:defRPr sz="16628"/>
            </a:lvl8pPr>
            <a:lvl9pPr lvl="8" algn="ctr">
              <a:spcBef>
                <a:spcPts val="0"/>
              </a:spcBef>
              <a:spcAft>
                <a:spcPts val="0"/>
              </a:spcAft>
              <a:buSzPts val="19400"/>
              <a:buNone/>
              <a:defRPr sz="16628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40667799" y="22383442"/>
            <a:ext cx="2633657" cy="1889325"/>
          </a:xfrm>
          <a:prstGeom prst="rect">
            <a:avLst/>
          </a:prstGeom>
        </p:spPr>
        <p:txBody>
          <a:bodyPr spcFirstLastPara="1" wrap="square" lIns="493025" tIns="493025" rIns="493025" bIns="4930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fr-FR" smtClean="0"/>
              <a:pPr/>
              <a:t>‹N°›</a:t>
            </a:fld>
            <a:endParaRPr lang="fr-FR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1496161" y="2136120"/>
            <a:ext cx="40898829" cy="2749083"/>
          </a:xfrm>
          <a:prstGeom prst="rect">
            <a:avLst/>
          </a:prstGeom>
        </p:spPr>
        <p:txBody>
          <a:bodyPr spcFirstLastPara="1" wrap="square" lIns="493025" tIns="493025" rIns="493025" bIns="4930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5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5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5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5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5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5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5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5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51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1496161" y="5531879"/>
            <a:ext cx="40898829" cy="16398740"/>
          </a:xfrm>
          <a:prstGeom prst="rect">
            <a:avLst/>
          </a:prstGeom>
        </p:spPr>
        <p:txBody>
          <a:bodyPr spcFirstLastPara="1" wrap="square" lIns="493025" tIns="493025" rIns="493025" bIns="493025" anchor="t" anchorCtr="0">
            <a:normAutofit/>
          </a:bodyPr>
          <a:lstStyle>
            <a:lvl1pPr marL="391858" lvl="0" indent="-723848">
              <a:spcBef>
                <a:spcPts val="0"/>
              </a:spcBef>
              <a:spcAft>
                <a:spcPts val="0"/>
              </a:spcAft>
              <a:buSzPts val="9700"/>
              <a:buChar char="●"/>
              <a:defRPr/>
            </a:lvl1pPr>
            <a:lvl2pPr marL="783715" lvl="1" indent="-604114">
              <a:spcBef>
                <a:spcPts val="0"/>
              </a:spcBef>
              <a:spcAft>
                <a:spcPts val="0"/>
              </a:spcAft>
              <a:buSzPts val="7500"/>
              <a:buChar char="○"/>
              <a:defRPr/>
            </a:lvl2pPr>
            <a:lvl3pPr marL="1175573" lvl="2" indent="-604114">
              <a:spcBef>
                <a:spcPts val="0"/>
              </a:spcBef>
              <a:spcAft>
                <a:spcPts val="0"/>
              </a:spcAft>
              <a:buSzPts val="7500"/>
              <a:buChar char="■"/>
              <a:defRPr/>
            </a:lvl3pPr>
            <a:lvl4pPr marL="1567430" lvl="3" indent="-604114">
              <a:spcBef>
                <a:spcPts val="0"/>
              </a:spcBef>
              <a:spcAft>
                <a:spcPts val="0"/>
              </a:spcAft>
              <a:buSzPts val="7500"/>
              <a:buChar char="●"/>
              <a:defRPr/>
            </a:lvl4pPr>
            <a:lvl5pPr marL="1959289" lvl="4" indent="-604114">
              <a:spcBef>
                <a:spcPts val="0"/>
              </a:spcBef>
              <a:spcAft>
                <a:spcPts val="0"/>
              </a:spcAft>
              <a:buSzPts val="7500"/>
              <a:buChar char="○"/>
              <a:defRPr/>
            </a:lvl5pPr>
            <a:lvl6pPr marL="2351147" lvl="5" indent="-604114">
              <a:spcBef>
                <a:spcPts val="0"/>
              </a:spcBef>
              <a:spcAft>
                <a:spcPts val="0"/>
              </a:spcAft>
              <a:buSzPts val="7500"/>
              <a:buChar char="■"/>
              <a:defRPr/>
            </a:lvl6pPr>
            <a:lvl7pPr marL="2743005" lvl="6" indent="-604114">
              <a:spcBef>
                <a:spcPts val="0"/>
              </a:spcBef>
              <a:spcAft>
                <a:spcPts val="0"/>
              </a:spcAft>
              <a:buSzPts val="7500"/>
              <a:buChar char="●"/>
              <a:defRPr/>
            </a:lvl7pPr>
            <a:lvl8pPr marL="3134862" lvl="7" indent="-604114">
              <a:spcBef>
                <a:spcPts val="0"/>
              </a:spcBef>
              <a:spcAft>
                <a:spcPts val="0"/>
              </a:spcAft>
              <a:buSzPts val="7500"/>
              <a:buChar char="○"/>
              <a:defRPr/>
            </a:lvl8pPr>
            <a:lvl9pPr marL="3526720" lvl="8" indent="-604114">
              <a:spcBef>
                <a:spcPts val="0"/>
              </a:spcBef>
              <a:spcAft>
                <a:spcPts val="0"/>
              </a:spcAft>
              <a:buSzPts val="75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40667799" y="22383442"/>
            <a:ext cx="2633657" cy="1889325"/>
          </a:xfrm>
          <a:prstGeom prst="rect">
            <a:avLst/>
          </a:prstGeom>
        </p:spPr>
        <p:txBody>
          <a:bodyPr spcFirstLastPara="1" wrap="square" lIns="493025" tIns="493025" rIns="493025" bIns="4930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fr-FR" smtClean="0"/>
              <a:pPr/>
              <a:t>‹N°›</a:t>
            </a:fld>
            <a:endParaRPr lang="fr-FR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1496161" y="2136120"/>
            <a:ext cx="40898829" cy="2749083"/>
          </a:xfrm>
          <a:prstGeom prst="rect">
            <a:avLst/>
          </a:prstGeom>
        </p:spPr>
        <p:txBody>
          <a:bodyPr spcFirstLastPara="1" wrap="square" lIns="493025" tIns="493025" rIns="493025" bIns="4930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5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5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5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5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5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5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5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5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51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1496160" y="5531879"/>
            <a:ext cx="19199571" cy="16398740"/>
          </a:xfrm>
          <a:prstGeom prst="rect">
            <a:avLst/>
          </a:prstGeom>
        </p:spPr>
        <p:txBody>
          <a:bodyPr spcFirstLastPara="1" wrap="square" lIns="493025" tIns="493025" rIns="493025" bIns="493025" anchor="t" anchorCtr="0">
            <a:normAutofit/>
          </a:bodyPr>
          <a:lstStyle>
            <a:lvl1pPr marL="391858" lvl="0" indent="-604114">
              <a:spcBef>
                <a:spcPts val="0"/>
              </a:spcBef>
              <a:spcAft>
                <a:spcPts val="0"/>
              </a:spcAft>
              <a:buSzPts val="7500"/>
              <a:buChar char="●"/>
              <a:defRPr sz="6428"/>
            </a:lvl1pPr>
            <a:lvl2pPr marL="783715" lvl="1" indent="-549689">
              <a:spcBef>
                <a:spcPts val="0"/>
              </a:spcBef>
              <a:spcAft>
                <a:spcPts val="0"/>
              </a:spcAft>
              <a:buSzPts val="6500"/>
              <a:buChar char="○"/>
              <a:defRPr sz="5571"/>
            </a:lvl2pPr>
            <a:lvl3pPr marL="1175573" lvl="2" indent="-549689">
              <a:spcBef>
                <a:spcPts val="0"/>
              </a:spcBef>
              <a:spcAft>
                <a:spcPts val="0"/>
              </a:spcAft>
              <a:buSzPts val="6500"/>
              <a:buChar char="■"/>
              <a:defRPr sz="5571"/>
            </a:lvl3pPr>
            <a:lvl4pPr marL="1567430" lvl="3" indent="-549689">
              <a:spcBef>
                <a:spcPts val="0"/>
              </a:spcBef>
              <a:spcAft>
                <a:spcPts val="0"/>
              </a:spcAft>
              <a:buSzPts val="6500"/>
              <a:buChar char="●"/>
              <a:defRPr sz="5571"/>
            </a:lvl4pPr>
            <a:lvl5pPr marL="1959289" lvl="4" indent="-549689">
              <a:spcBef>
                <a:spcPts val="0"/>
              </a:spcBef>
              <a:spcAft>
                <a:spcPts val="0"/>
              </a:spcAft>
              <a:buSzPts val="6500"/>
              <a:buChar char="○"/>
              <a:defRPr sz="5571"/>
            </a:lvl5pPr>
            <a:lvl6pPr marL="2351147" lvl="5" indent="-549689">
              <a:spcBef>
                <a:spcPts val="0"/>
              </a:spcBef>
              <a:spcAft>
                <a:spcPts val="0"/>
              </a:spcAft>
              <a:buSzPts val="6500"/>
              <a:buChar char="■"/>
              <a:defRPr sz="5571"/>
            </a:lvl6pPr>
            <a:lvl7pPr marL="2743005" lvl="6" indent="-549689">
              <a:spcBef>
                <a:spcPts val="0"/>
              </a:spcBef>
              <a:spcAft>
                <a:spcPts val="0"/>
              </a:spcAft>
              <a:buSzPts val="6500"/>
              <a:buChar char="●"/>
              <a:defRPr sz="5571"/>
            </a:lvl7pPr>
            <a:lvl8pPr marL="3134862" lvl="7" indent="-549689">
              <a:spcBef>
                <a:spcPts val="0"/>
              </a:spcBef>
              <a:spcAft>
                <a:spcPts val="0"/>
              </a:spcAft>
              <a:buSzPts val="6500"/>
              <a:buChar char="○"/>
              <a:defRPr sz="5571"/>
            </a:lvl8pPr>
            <a:lvl9pPr marL="3526720" lvl="8" indent="-549689">
              <a:spcBef>
                <a:spcPts val="0"/>
              </a:spcBef>
              <a:spcAft>
                <a:spcPts val="0"/>
              </a:spcAft>
              <a:buSzPts val="6500"/>
              <a:buChar char="■"/>
              <a:defRPr sz="5571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23195520" y="5531879"/>
            <a:ext cx="19199571" cy="16398740"/>
          </a:xfrm>
          <a:prstGeom prst="rect">
            <a:avLst/>
          </a:prstGeom>
        </p:spPr>
        <p:txBody>
          <a:bodyPr spcFirstLastPara="1" wrap="square" lIns="493025" tIns="493025" rIns="493025" bIns="493025" anchor="t" anchorCtr="0">
            <a:normAutofit/>
          </a:bodyPr>
          <a:lstStyle>
            <a:lvl1pPr marL="391858" lvl="0" indent="-604114">
              <a:spcBef>
                <a:spcPts val="0"/>
              </a:spcBef>
              <a:spcAft>
                <a:spcPts val="0"/>
              </a:spcAft>
              <a:buSzPts val="7500"/>
              <a:buChar char="●"/>
              <a:defRPr sz="6428"/>
            </a:lvl1pPr>
            <a:lvl2pPr marL="783715" lvl="1" indent="-549689">
              <a:spcBef>
                <a:spcPts val="0"/>
              </a:spcBef>
              <a:spcAft>
                <a:spcPts val="0"/>
              </a:spcAft>
              <a:buSzPts val="6500"/>
              <a:buChar char="○"/>
              <a:defRPr sz="5571"/>
            </a:lvl2pPr>
            <a:lvl3pPr marL="1175573" lvl="2" indent="-549689">
              <a:spcBef>
                <a:spcPts val="0"/>
              </a:spcBef>
              <a:spcAft>
                <a:spcPts val="0"/>
              </a:spcAft>
              <a:buSzPts val="6500"/>
              <a:buChar char="■"/>
              <a:defRPr sz="5571"/>
            </a:lvl3pPr>
            <a:lvl4pPr marL="1567430" lvl="3" indent="-549689">
              <a:spcBef>
                <a:spcPts val="0"/>
              </a:spcBef>
              <a:spcAft>
                <a:spcPts val="0"/>
              </a:spcAft>
              <a:buSzPts val="6500"/>
              <a:buChar char="●"/>
              <a:defRPr sz="5571"/>
            </a:lvl4pPr>
            <a:lvl5pPr marL="1959289" lvl="4" indent="-549689">
              <a:spcBef>
                <a:spcPts val="0"/>
              </a:spcBef>
              <a:spcAft>
                <a:spcPts val="0"/>
              </a:spcAft>
              <a:buSzPts val="6500"/>
              <a:buChar char="○"/>
              <a:defRPr sz="5571"/>
            </a:lvl5pPr>
            <a:lvl6pPr marL="2351147" lvl="5" indent="-549689">
              <a:spcBef>
                <a:spcPts val="0"/>
              </a:spcBef>
              <a:spcAft>
                <a:spcPts val="0"/>
              </a:spcAft>
              <a:buSzPts val="6500"/>
              <a:buChar char="■"/>
              <a:defRPr sz="5571"/>
            </a:lvl6pPr>
            <a:lvl7pPr marL="2743005" lvl="6" indent="-549689">
              <a:spcBef>
                <a:spcPts val="0"/>
              </a:spcBef>
              <a:spcAft>
                <a:spcPts val="0"/>
              </a:spcAft>
              <a:buSzPts val="6500"/>
              <a:buChar char="●"/>
              <a:defRPr sz="5571"/>
            </a:lvl7pPr>
            <a:lvl8pPr marL="3134862" lvl="7" indent="-549689">
              <a:spcBef>
                <a:spcPts val="0"/>
              </a:spcBef>
              <a:spcAft>
                <a:spcPts val="0"/>
              </a:spcAft>
              <a:buSzPts val="6500"/>
              <a:buChar char="○"/>
              <a:defRPr sz="5571"/>
            </a:lvl8pPr>
            <a:lvl9pPr marL="3526720" lvl="8" indent="-549689">
              <a:spcBef>
                <a:spcPts val="0"/>
              </a:spcBef>
              <a:spcAft>
                <a:spcPts val="0"/>
              </a:spcAft>
              <a:buSzPts val="6500"/>
              <a:buChar char="■"/>
              <a:defRPr sz="5571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40667799" y="22383442"/>
            <a:ext cx="2633657" cy="1889325"/>
          </a:xfrm>
          <a:prstGeom prst="rect">
            <a:avLst/>
          </a:prstGeom>
        </p:spPr>
        <p:txBody>
          <a:bodyPr spcFirstLastPara="1" wrap="square" lIns="493025" tIns="493025" rIns="493025" bIns="4930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fr-FR" smtClean="0"/>
              <a:pPr/>
              <a:t>‹N°›</a:t>
            </a:fld>
            <a:endParaRPr lang="fr-FR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1496161" y="2136120"/>
            <a:ext cx="40898829" cy="2749083"/>
          </a:xfrm>
          <a:prstGeom prst="rect">
            <a:avLst/>
          </a:prstGeom>
        </p:spPr>
        <p:txBody>
          <a:bodyPr spcFirstLastPara="1" wrap="square" lIns="493025" tIns="493025" rIns="493025" bIns="4930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5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5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5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5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5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5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5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5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51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40667799" y="22383442"/>
            <a:ext cx="2633657" cy="1889325"/>
          </a:xfrm>
          <a:prstGeom prst="rect">
            <a:avLst/>
          </a:prstGeom>
        </p:spPr>
        <p:txBody>
          <a:bodyPr spcFirstLastPara="1" wrap="square" lIns="493025" tIns="493025" rIns="493025" bIns="4930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fr-FR" smtClean="0"/>
              <a:pPr/>
              <a:t>‹N°›</a:t>
            </a:fld>
            <a:endParaRPr lang="fr-FR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1496160" y="2666880"/>
            <a:ext cx="13478400" cy="3627354"/>
          </a:xfrm>
          <a:prstGeom prst="rect">
            <a:avLst/>
          </a:prstGeom>
        </p:spPr>
        <p:txBody>
          <a:bodyPr spcFirstLastPara="1" wrap="square" lIns="493025" tIns="493025" rIns="493025" bIns="4930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0"/>
              <a:buNone/>
              <a:defRPr sz="11141"/>
            </a:lvl1pPr>
            <a:lvl2pPr lvl="1">
              <a:spcBef>
                <a:spcPts val="0"/>
              </a:spcBef>
              <a:spcAft>
                <a:spcPts val="0"/>
              </a:spcAft>
              <a:buSzPts val="13000"/>
              <a:buNone/>
              <a:defRPr sz="11141"/>
            </a:lvl2pPr>
            <a:lvl3pPr lvl="2">
              <a:spcBef>
                <a:spcPts val="0"/>
              </a:spcBef>
              <a:spcAft>
                <a:spcPts val="0"/>
              </a:spcAft>
              <a:buSzPts val="13000"/>
              <a:buNone/>
              <a:defRPr sz="11141"/>
            </a:lvl3pPr>
            <a:lvl4pPr lvl="3">
              <a:spcBef>
                <a:spcPts val="0"/>
              </a:spcBef>
              <a:spcAft>
                <a:spcPts val="0"/>
              </a:spcAft>
              <a:buSzPts val="13000"/>
              <a:buNone/>
              <a:defRPr sz="11141"/>
            </a:lvl4pPr>
            <a:lvl5pPr lvl="4">
              <a:spcBef>
                <a:spcPts val="0"/>
              </a:spcBef>
              <a:spcAft>
                <a:spcPts val="0"/>
              </a:spcAft>
              <a:buSzPts val="13000"/>
              <a:buNone/>
              <a:defRPr sz="11141"/>
            </a:lvl5pPr>
            <a:lvl6pPr lvl="5">
              <a:spcBef>
                <a:spcPts val="0"/>
              </a:spcBef>
              <a:spcAft>
                <a:spcPts val="0"/>
              </a:spcAft>
              <a:buSzPts val="13000"/>
              <a:buNone/>
              <a:defRPr sz="11141"/>
            </a:lvl6pPr>
            <a:lvl7pPr lvl="6">
              <a:spcBef>
                <a:spcPts val="0"/>
              </a:spcBef>
              <a:spcAft>
                <a:spcPts val="0"/>
              </a:spcAft>
              <a:buSzPts val="13000"/>
              <a:buNone/>
              <a:defRPr sz="11141"/>
            </a:lvl7pPr>
            <a:lvl8pPr lvl="7">
              <a:spcBef>
                <a:spcPts val="0"/>
              </a:spcBef>
              <a:spcAft>
                <a:spcPts val="0"/>
              </a:spcAft>
              <a:buSzPts val="13000"/>
              <a:buNone/>
              <a:defRPr sz="11141"/>
            </a:lvl8pPr>
            <a:lvl9pPr lvl="8">
              <a:spcBef>
                <a:spcPts val="0"/>
              </a:spcBef>
              <a:spcAft>
                <a:spcPts val="0"/>
              </a:spcAft>
              <a:buSzPts val="13000"/>
              <a:buNone/>
              <a:defRPr sz="11141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1496160" y="6670080"/>
            <a:ext cx="13478400" cy="15260979"/>
          </a:xfrm>
          <a:prstGeom prst="rect">
            <a:avLst/>
          </a:prstGeom>
        </p:spPr>
        <p:txBody>
          <a:bodyPr spcFirstLastPara="1" wrap="square" lIns="493025" tIns="493025" rIns="493025" bIns="493025" anchor="t" anchorCtr="0">
            <a:normAutofit/>
          </a:bodyPr>
          <a:lstStyle>
            <a:lvl1pPr marL="391858" lvl="0" indent="-549689">
              <a:spcBef>
                <a:spcPts val="0"/>
              </a:spcBef>
              <a:spcAft>
                <a:spcPts val="0"/>
              </a:spcAft>
              <a:buSzPts val="6500"/>
              <a:buChar char="●"/>
              <a:defRPr sz="5571"/>
            </a:lvl1pPr>
            <a:lvl2pPr marL="783715" lvl="1" indent="-549689">
              <a:spcBef>
                <a:spcPts val="0"/>
              </a:spcBef>
              <a:spcAft>
                <a:spcPts val="0"/>
              </a:spcAft>
              <a:buSzPts val="6500"/>
              <a:buChar char="○"/>
              <a:defRPr sz="5571"/>
            </a:lvl2pPr>
            <a:lvl3pPr marL="1175573" lvl="2" indent="-549689">
              <a:spcBef>
                <a:spcPts val="0"/>
              </a:spcBef>
              <a:spcAft>
                <a:spcPts val="0"/>
              </a:spcAft>
              <a:buSzPts val="6500"/>
              <a:buChar char="■"/>
              <a:defRPr sz="5571"/>
            </a:lvl3pPr>
            <a:lvl4pPr marL="1567430" lvl="3" indent="-549689">
              <a:spcBef>
                <a:spcPts val="0"/>
              </a:spcBef>
              <a:spcAft>
                <a:spcPts val="0"/>
              </a:spcAft>
              <a:buSzPts val="6500"/>
              <a:buChar char="●"/>
              <a:defRPr sz="5571"/>
            </a:lvl4pPr>
            <a:lvl5pPr marL="1959289" lvl="4" indent="-549689">
              <a:spcBef>
                <a:spcPts val="0"/>
              </a:spcBef>
              <a:spcAft>
                <a:spcPts val="0"/>
              </a:spcAft>
              <a:buSzPts val="6500"/>
              <a:buChar char="○"/>
              <a:defRPr sz="5571"/>
            </a:lvl5pPr>
            <a:lvl6pPr marL="2351147" lvl="5" indent="-549689">
              <a:spcBef>
                <a:spcPts val="0"/>
              </a:spcBef>
              <a:spcAft>
                <a:spcPts val="0"/>
              </a:spcAft>
              <a:buSzPts val="6500"/>
              <a:buChar char="■"/>
              <a:defRPr sz="5571"/>
            </a:lvl6pPr>
            <a:lvl7pPr marL="2743005" lvl="6" indent="-549689">
              <a:spcBef>
                <a:spcPts val="0"/>
              </a:spcBef>
              <a:spcAft>
                <a:spcPts val="0"/>
              </a:spcAft>
              <a:buSzPts val="6500"/>
              <a:buChar char="●"/>
              <a:defRPr sz="5571"/>
            </a:lvl7pPr>
            <a:lvl8pPr marL="3134862" lvl="7" indent="-549689">
              <a:spcBef>
                <a:spcPts val="0"/>
              </a:spcBef>
              <a:spcAft>
                <a:spcPts val="0"/>
              </a:spcAft>
              <a:buSzPts val="6500"/>
              <a:buChar char="○"/>
              <a:defRPr sz="5571"/>
            </a:lvl8pPr>
            <a:lvl9pPr marL="3526720" lvl="8" indent="-549689">
              <a:spcBef>
                <a:spcPts val="0"/>
              </a:spcBef>
              <a:spcAft>
                <a:spcPts val="0"/>
              </a:spcAft>
              <a:buSzPts val="6500"/>
              <a:buChar char="■"/>
              <a:defRPr sz="5571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40667799" y="22383442"/>
            <a:ext cx="2633657" cy="1889325"/>
          </a:xfrm>
          <a:prstGeom prst="rect">
            <a:avLst/>
          </a:prstGeom>
        </p:spPr>
        <p:txBody>
          <a:bodyPr spcFirstLastPara="1" wrap="square" lIns="493025" tIns="493025" rIns="493025" bIns="4930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fr-FR" smtClean="0"/>
              <a:pPr/>
              <a:t>‹N°›</a:t>
            </a:fld>
            <a:endParaRPr lang="fr-FR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2353201" y="2160721"/>
            <a:ext cx="30565543" cy="19635847"/>
          </a:xfrm>
          <a:prstGeom prst="rect">
            <a:avLst/>
          </a:prstGeom>
        </p:spPr>
        <p:txBody>
          <a:bodyPr spcFirstLastPara="1" wrap="square" lIns="493025" tIns="493025" rIns="493025" bIns="4930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900"/>
              <a:buNone/>
              <a:defRPr sz="22199"/>
            </a:lvl1pPr>
            <a:lvl2pPr lvl="1">
              <a:spcBef>
                <a:spcPts val="0"/>
              </a:spcBef>
              <a:spcAft>
                <a:spcPts val="0"/>
              </a:spcAft>
              <a:buSzPts val="25900"/>
              <a:buNone/>
              <a:defRPr sz="22199"/>
            </a:lvl2pPr>
            <a:lvl3pPr lvl="2">
              <a:spcBef>
                <a:spcPts val="0"/>
              </a:spcBef>
              <a:spcAft>
                <a:spcPts val="0"/>
              </a:spcAft>
              <a:buSzPts val="25900"/>
              <a:buNone/>
              <a:defRPr sz="22199"/>
            </a:lvl3pPr>
            <a:lvl4pPr lvl="3">
              <a:spcBef>
                <a:spcPts val="0"/>
              </a:spcBef>
              <a:spcAft>
                <a:spcPts val="0"/>
              </a:spcAft>
              <a:buSzPts val="25900"/>
              <a:buNone/>
              <a:defRPr sz="22199"/>
            </a:lvl4pPr>
            <a:lvl5pPr lvl="4">
              <a:spcBef>
                <a:spcPts val="0"/>
              </a:spcBef>
              <a:spcAft>
                <a:spcPts val="0"/>
              </a:spcAft>
              <a:buSzPts val="25900"/>
              <a:buNone/>
              <a:defRPr sz="22199"/>
            </a:lvl5pPr>
            <a:lvl6pPr lvl="5">
              <a:spcBef>
                <a:spcPts val="0"/>
              </a:spcBef>
              <a:spcAft>
                <a:spcPts val="0"/>
              </a:spcAft>
              <a:buSzPts val="25900"/>
              <a:buNone/>
              <a:defRPr sz="22199"/>
            </a:lvl6pPr>
            <a:lvl7pPr lvl="6">
              <a:spcBef>
                <a:spcPts val="0"/>
              </a:spcBef>
              <a:spcAft>
                <a:spcPts val="0"/>
              </a:spcAft>
              <a:buSzPts val="25900"/>
              <a:buNone/>
              <a:defRPr sz="22199"/>
            </a:lvl7pPr>
            <a:lvl8pPr lvl="7">
              <a:spcBef>
                <a:spcPts val="0"/>
              </a:spcBef>
              <a:spcAft>
                <a:spcPts val="0"/>
              </a:spcAft>
              <a:buSzPts val="25900"/>
              <a:buNone/>
              <a:defRPr sz="22199"/>
            </a:lvl8pPr>
            <a:lvl9pPr lvl="8">
              <a:spcBef>
                <a:spcPts val="0"/>
              </a:spcBef>
              <a:spcAft>
                <a:spcPts val="0"/>
              </a:spcAft>
              <a:buSzPts val="25900"/>
              <a:buNone/>
              <a:defRPr sz="22199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40667799" y="22383442"/>
            <a:ext cx="2633657" cy="1889325"/>
          </a:xfrm>
          <a:prstGeom prst="rect">
            <a:avLst/>
          </a:prstGeom>
        </p:spPr>
        <p:txBody>
          <a:bodyPr spcFirstLastPara="1" wrap="square" lIns="493025" tIns="493025" rIns="493025" bIns="4930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fr-FR" smtClean="0"/>
              <a:pPr/>
              <a:t>‹N°›</a:t>
            </a:fld>
            <a:endParaRPr lang="fr-FR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21945600" y="-600"/>
            <a:ext cx="21945600" cy="24688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422593" tIns="422593" rIns="422593" bIns="422593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1274401" y="5919240"/>
            <a:ext cx="19416857" cy="7114983"/>
          </a:xfrm>
          <a:prstGeom prst="rect">
            <a:avLst/>
          </a:prstGeom>
        </p:spPr>
        <p:txBody>
          <a:bodyPr spcFirstLastPara="1" wrap="square" lIns="493025" tIns="493025" rIns="493025" bIns="4930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2600"/>
              <a:buNone/>
              <a:defRPr sz="19370"/>
            </a:lvl1pPr>
            <a:lvl2pPr lvl="1" algn="ctr">
              <a:spcBef>
                <a:spcPts val="0"/>
              </a:spcBef>
              <a:spcAft>
                <a:spcPts val="0"/>
              </a:spcAft>
              <a:buSzPts val="22600"/>
              <a:buNone/>
              <a:defRPr sz="19370"/>
            </a:lvl2pPr>
            <a:lvl3pPr lvl="2" algn="ctr">
              <a:spcBef>
                <a:spcPts val="0"/>
              </a:spcBef>
              <a:spcAft>
                <a:spcPts val="0"/>
              </a:spcAft>
              <a:buSzPts val="22600"/>
              <a:buNone/>
              <a:defRPr sz="19370"/>
            </a:lvl3pPr>
            <a:lvl4pPr lvl="3" algn="ctr">
              <a:spcBef>
                <a:spcPts val="0"/>
              </a:spcBef>
              <a:spcAft>
                <a:spcPts val="0"/>
              </a:spcAft>
              <a:buSzPts val="22600"/>
              <a:buNone/>
              <a:defRPr sz="19370"/>
            </a:lvl4pPr>
            <a:lvl5pPr lvl="4" algn="ctr">
              <a:spcBef>
                <a:spcPts val="0"/>
              </a:spcBef>
              <a:spcAft>
                <a:spcPts val="0"/>
              </a:spcAft>
              <a:buSzPts val="22600"/>
              <a:buNone/>
              <a:defRPr sz="19370"/>
            </a:lvl5pPr>
            <a:lvl6pPr lvl="5" algn="ctr">
              <a:spcBef>
                <a:spcPts val="0"/>
              </a:spcBef>
              <a:spcAft>
                <a:spcPts val="0"/>
              </a:spcAft>
              <a:buSzPts val="22600"/>
              <a:buNone/>
              <a:defRPr sz="19370"/>
            </a:lvl6pPr>
            <a:lvl7pPr lvl="6" algn="ctr">
              <a:spcBef>
                <a:spcPts val="0"/>
              </a:spcBef>
              <a:spcAft>
                <a:spcPts val="0"/>
              </a:spcAft>
              <a:buSzPts val="22600"/>
              <a:buNone/>
              <a:defRPr sz="19370"/>
            </a:lvl7pPr>
            <a:lvl8pPr lvl="7" algn="ctr">
              <a:spcBef>
                <a:spcPts val="0"/>
              </a:spcBef>
              <a:spcAft>
                <a:spcPts val="0"/>
              </a:spcAft>
              <a:buSzPts val="22600"/>
              <a:buNone/>
              <a:defRPr sz="19370"/>
            </a:lvl8pPr>
            <a:lvl9pPr lvl="8" algn="ctr">
              <a:spcBef>
                <a:spcPts val="0"/>
              </a:spcBef>
              <a:spcAft>
                <a:spcPts val="0"/>
              </a:spcAft>
              <a:buSzPts val="22600"/>
              <a:buNone/>
              <a:defRPr sz="1937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1274401" y="13454762"/>
            <a:ext cx="19416857" cy="5928621"/>
          </a:xfrm>
          <a:prstGeom prst="rect">
            <a:avLst/>
          </a:prstGeom>
        </p:spPr>
        <p:txBody>
          <a:bodyPr spcFirstLastPara="1" wrap="square" lIns="493025" tIns="493025" rIns="493025" bIns="4930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300"/>
              <a:buNone/>
              <a:defRPr sz="9684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300"/>
              <a:buNone/>
              <a:defRPr sz="9684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300"/>
              <a:buNone/>
              <a:defRPr sz="9684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300"/>
              <a:buNone/>
              <a:defRPr sz="9684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300"/>
              <a:buNone/>
              <a:defRPr sz="9684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300"/>
              <a:buNone/>
              <a:defRPr sz="9684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300"/>
              <a:buNone/>
              <a:defRPr sz="9684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300"/>
              <a:buNone/>
              <a:defRPr sz="9684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300"/>
              <a:buNone/>
              <a:defRPr sz="9684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23709600" y="3475561"/>
            <a:ext cx="18417600" cy="17736397"/>
          </a:xfrm>
          <a:prstGeom prst="rect">
            <a:avLst/>
          </a:prstGeom>
        </p:spPr>
        <p:txBody>
          <a:bodyPr spcFirstLastPara="1" wrap="square" lIns="493025" tIns="493025" rIns="493025" bIns="493025" anchor="ctr" anchorCtr="0">
            <a:normAutofit/>
          </a:bodyPr>
          <a:lstStyle>
            <a:lvl1pPr marL="391858" lvl="0" indent="-723848">
              <a:spcBef>
                <a:spcPts val="0"/>
              </a:spcBef>
              <a:spcAft>
                <a:spcPts val="0"/>
              </a:spcAft>
              <a:buSzPts val="9700"/>
              <a:buChar char="●"/>
              <a:defRPr/>
            </a:lvl1pPr>
            <a:lvl2pPr marL="783715" lvl="1" indent="-604114">
              <a:spcBef>
                <a:spcPts val="0"/>
              </a:spcBef>
              <a:spcAft>
                <a:spcPts val="0"/>
              </a:spcAft>
              <a:buSzPts val="7500"/>
              <a:buChar char="○"/>
              <a:defRPr/>
            </a:lvl2pPr>
            <a:lvl3pPr marL="1175573" lvl="2" indent="-604114">
              <a:spcBef>
                <a:spcPts val="0"/>
              </a:spcBef>
              <a:spcAft>
                <a:spcPts val="0"/>
              </a:spcAft>
              <a:buSzPts val="7500"/>
              <a:buChar char="■"/>
              <a:defRPr/>
            </a:lvl3pPr>
            <a:lvl4pPr marL="1567430" lvl="3" indent="-604114">
              <a:spcBef>
                <a:spcPts val="0"/>
              </a:spcBef>
              <a:spcAft>
                <a:spcPts val="0"/>
              </a:spcAft>
              <a:buSzPts val="7500"/>
              <a:buChar char="●"/>
              <a:defRPr/>
            </a:lvl4pPr>
            <a:lvl5pPr marL="1959289" lvl="4" indent="-604114">
              <a:spcBef>
                <a:spcPts val="0"/>
              </a:spcBef>
              <a:spcAft>
                <a:spcPts val="0"/>
              </a:spcAft>
              <a:buSzPts val="7500"/>
              <a:buChar char="○"/>
              <a:defRPr/>
            </a:lvl5pPr>
            <a:lvl6pPr marL="2351147" lvl="5" indent="-604114">
              <a:spcBef>
                <a:spcPts val="0"/>
              </a:spcBef>
              <a:spcAft>
                <a:spcPts val="0"/>
              </a:spcAft>
              <a:buSzPts val="7500"/>
              <a:buChar char="■"/>
              <a:defRPr/>
            </a:lvl6pPr>
            <a:lvl7pPr marL="2743005" lvl="6" indent="-604114">
              <a:spcBef>
                <a:spcPts val="0"/>
              </a:spcBef>
              <a:spcAft>
                <a:spcPts val="0"/>
              </a:spcAft>
              <a:buSzPts val="7500"/>
              <a:buChar char="●"/>
              <a:defRPr/>
            </a:lvl7pPr>
            <a:lvl8pPr marL="3134862" lvl="7" indent="-604114">
              <a:spcBef>
                <a:spcPts val="0"/>
              </a:spcBef>
              <a:spcAft>
                <a:spcPts val="0"/>
              </a:spcAft>
              <a:buSzPts val="7500"/>
              <a:buChar char="○"/>
              <a:defRPr/>
            </a:lvl8pPr>
            <a:lvl9pPr marL="3526720" lvl="8" indent="-604114">
              <a:spcBef>
                <a:spcPts val="0"/>
              </a:spcBef>
              <a:spcAft>
                <a:spcPts val="0"/>
              </a:spcAft>
              <a:buSzPts val="75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40667799" y="22383442"/>
            <a:ext cx="2633657" cy="1889325"/>
          </a:xfrm>
          <a:prstGeom prst="rect">
            <a:avLst/>
          </a:prstGeom>
        </p:spPr>
        <p:txBody>
          <a:bodyPr spcFirstLastPara="1" wrap="square" lIns="493025" tIns="493025" rIns="493025" bIns="4930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fr-FR" smtClean="0"/>
              <a:pPr/>
              <a:t>‹N°›</a:t>
            </a:fld>
            <a:endParaRPr lang="fr-FR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1496161" y="20306761"/>
            <a:ext cx="28794343" cy="2904429"/>
          </a:xfrm>
          <a:prstGeom prst="rect">
            <a:avLst/>
          </a:prstGeom>
        </p:spPr>
        <p:txBody>
          <a:bodyPr spcFirstLastPara="1" wrap="square" lIns="493025" tIns="493025" rIns="493025" bIns="493025" anchor="ctr" anchorCtr="0">
            <a:normAutofit/>
          </a:bodyPr>
          <a:lstStyle>
            <a:lvl1pPr marL="391858" lvl="0" indent="-19592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7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40667799" y="22383442"/>
            <a:ext cx="2633657" cy="1889325"/>
          </a:xfrm>
          <a:prstGeom prst="rect">
            <a:avLst/>
          </a:prstGeom>
        </p:spPr>
        <p:txBody>
          <a:bodyPr spcFirstLastPara="1" wrap="square" lIns="493025" tIns="493025" rIns="493025" bIns="4930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fr-FR" smtClean="0"/>
              <a:pPr/>
              <a:t>‹N°›</a:t>
            </a:fld>
            <a:endParaRPr lang="fr-FR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496161" y="2136120"/>
            <a:ext cx="40898829" cy="27490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93025" tIns="493025" rIns="493025" bIns="4930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100"/>
              <a:buNone/>
              <a:defRPr sz="151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100"/>
              <a:buNone/>
              <a:defRPr sz="151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100"/>
              <a:buNone/>
              <a:defRPr sz="151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100"/>
              <a:buNone/>
              <a:defRPr sz="151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100"/>
              <a:buNone/>
              <a:defRPr sz="151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100"/>
              <a:buNone/>
              <a:defRPr sz="151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100"/>
              <a:buNone/>
              <a:defRPr sz="151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100"/>
              <a:buNone/>
              <a:defRPr sz="151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100"/>
              <a:buNone/>
              <a:defRPr sz="15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496161" y="5531879"/>
            <a:ext cx="40898829" cy="16398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93025" tIns="493025" rIns="493025" bIns="493025" anchor="t" anchorCtr="0">
            <a:normAutofit/>
          </a:bodyPr>
          <a:lstStyle>
            <a:lvl1pPr marL="457200" lvl="0" indent="-8445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700"/>
              <a:buChar char="●"/>
              <a:defRPr sz="9700">
                <a:solidFill>
                  <a:schemeClr val="dk2"/>
                </a:solidFill>
              </a:defRPr>
            </a:lvl1pPr>
            <a:lvl2pPr marL="914400" lvl="1" indent="-7048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Char char="○"/>
              <a:defRPr sz="7500">
                <a:solidFill>
                  <a:schemeClr val="dk2"/>
                </a:solidFill>
              </a:defRPr>
            </a:lvl2pPr>
            <a:lvl3pPr marL="1371600" lvl="2" indent="-7048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Char char="■"/>
              <a:defRPr sz="7500">
                <a:solidFill>
                  <a:schemeClr val="dk2"/>
                </a:solidFill>
              </a:defRPr>
            </a:lvl3pPr>
            <a:lvl4pPr marL="1828800" lvl="3" indent="-7048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Char char="●"/>
              <a:defRPr sz="7500">
                <a:solidFill>
                  <a:schemeClr val="dk2"/>
                </a:solidFill>
              </a:defRPr>
            </a:lvl4pPr>
            <a:lvl5pPr marL="2286000" lvl="4" indent="-7048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Char char="○"/>
              <a:defRPr sz="7500">
                <a:solidFill>
                  <a:schemeClr val="dk2"/>
                </a:solidFill>
              </a:defRPr>
            </a:lvl5pPr>
            <a:lvl6pPr marL="2743200" lvl="5" indent="-7048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Char char="■"/>
              <a:defRPr sz="7500">
                <a:solidFill>
                  <a:schemeClr val="dk2"/>
                </a:solidFill>
              </a:defRPr>
            </a:lvl6pPr>
            <a:lvl7pPr marL="3200400" lvl="6" indent="-7048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Char char="●"/>
              <a:defRPr sz="7500">
                <a:solidFill>
                  <a:schemeClr val="dk2"/>
                </a:solidFill>
              </a:defRPr>
            </a:lvl7pPr>
            <a:lvl8pPr marL="3657600" lvl="7" indent="-7048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Char char="○"/>
              <a:defRPr sz="7500">
                <a:solidFill>
                  <a:schemeClr val="dk2"/>
                </a:solidFill>
              </a:defRPr>
            </a:lvl8pPr>
            <a:lvl9pPr marL="4114800" lvl="8" indent="-7048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Char char="■"/>
              <a:defRPr sz="75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40667799" y="22383442"/>
            <a:ext cx="2633657" cy="1889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93025" tIns="493025" rIns="493025" bIns="493025" anchor="ctr" anchorCtr="0">
            <a:normAutofit/>
          </a:bodyPr>
          <a:lstStyle>
            <a:lvl1pPr lvl="0" algn="r">
              <a:buNone/>
              <a:defRPr sz="4627">
                <a:solidFill>
                  <a:schemeClr val="dk2"/>
                </a:solidFill>
              </a:defRPr>
            </a:lvl1pPr>
            <a:lvl2pPr lvl="1" algn="r">
              <a:buNone/>
              <a:defRPr sz="4627">
                <a:solidFill>
                  <a:schemeClr val="dk2"/>
                </a:solidFill>
              </a:defRPr>
            </a:lvl2pPr>
            <a:lvl3pPr lvl="2" algn="r">
              <a:buNone/>
              <a:defRPr sz="4627">
                <a:solidFill>
                  <a:schemeClr val="dk2"/>
                </a:solidFill>
              </a:defRPr>
            </a:lvl3pPr>
            <a:lvl4pPr lvl="3" algn="r">
              <a:buNone/>
              <a:defRPr sz="4627">
                <a:solidFill>
                  <a:schemeClr val="dk2"/>
                </a:solidFill>
              </a:defRPr>
            </a:lvl4pPr>
            <a:lvl5pPr lvl="4" algn="r">
              <a:buNone/>
              <a:defRPr sz="4627">
                <a:solidFill>
                  <a:schemeClr val="dk2"/>
                </a:solidFill>
              </a:defRPr>
            </a:lvl5pPr>
            <a:lvl6pPr lvl="5" algn="r">
              <a:buNone/>
              <a:defRPr sz="4627">
                <a:solidFill>
                  <a:schemeClr val="dk2"/>
                </a:solidFill>
              </a:defRPr>
            </a:lvl6pPr>
            <a:lvl7pPr lvl="6" algn="r">
              <a:buNone/>
              <a:defRPr sz="4627">
                <a:solidFill>
                  <a:schemeClr val="dk2"/>
                </a:solidFill>
              </a:defRPr>
            </a:lvl7pPr>
            <a:lvl8pPr lvl="7" algn="r">
              <a:buNone/>
              <a:defRPr sz="4627">
                <a:solidFill>
                  <a:schemeClr val="dk2"/>
                </a:solidFill>
              </a:defRPr>
            </a:lvl8pPr>
            <a:lvl9pPr lvl="8" algn="r">
              <a:buNone/>
              <a:defRPr sz="4627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fr-FR" smtClean="0"/>
              <a:pPr/>
              <a:t>‹N°›</a:t>
            </a:fld>
            <a:endParaRPr lang="fr-FR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16.emf"/><Relationship Id="rId26" Type="http://schemas.openxmlformats.org/officeDocument/2006/relationships/image" Target="../media/image24.svg"/><Relationship Id="rId3" Type="http://schemas.openxmlformats.org/officeDocument/2006/relationships/image" Target="../media/image1.png"/><Relationship Id="rId21" Type="http://schemas.openxmlformats.org/officeDocument/2006/relationships/image" Target="../media/image19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5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20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24" Type="http://schemas.openxmlformats.org/officeDocument/2006/relationships/image" Target="../media/image22.sv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23" Type="http://schemas.openxmlformats.org/officeDocument/2006/relationships/image" Target="../media/image21.png"/><Relationship Id="rId10" Type="http://schemas.openxmlformats.org/officeDocument/2006/relationships/image" Target="../media/image8.png"/><Relationship Id="rId19" Type="http://schemas.openxmlformats.org/officeDocument/2006/relationships/image" Target="../media/image17.emf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Relationship Id="rId22" Type="http://schemas.openxmlformats.org/officeDocument/2006/relationships/image" Target="../media/image20.emf"/><Relationship Id="rId27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13119536" y="3722500"/>
            <a:ext cx="15906086" cy="9300590"/>
          </a:xfrm>
          <a:prstGeom prst="roundRect">
            <a:avLst>
              <a:gd name="adj" fmla="val 6321"/>
            </a:avLst>
          </a:prstGeom>
          <a:noFill/>
          <a:ln w="114300" cap="flat" cmpd="sng">
            <a:solidFill>
              <a:srgbClr val="07376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7" tIns="45707" rIns="45707" bIns="45707" anchor="ctr" anchorCtr="0">
            <a:noAutofit/>
          </a:bodyPr>
          <a:lstStyle/>
          <a:p>
            <a:endParaRPr sz="686" dirty="0">
              <a:solidFill>
                <a:srgbClr val="073763"/>
              </a:solidFill>
            </a:endParaRPr>
          </a:p>
        </p:txBody>
      </p:sp>
      <p:sp>
        <p:nvSpPr>
          <p:cNvPr id="55" name="Google Shape;55;p13"/>
          <p:cNvSpPr/>
          <p:nvPr/>
        </p:nvSpPr>
        <p:spPr>
          <a:xfrm>
            <a:off x="29309886" y="3696220"/>
            <a:ext cx="14140800" cy="11260991"/>
          </a:xfrm>
          <a:prstGeom prst="roundRect">
            <a:avLst>
              <a:gd name="adj" fmla="val 6321"/>
            </a:avLst>
          </a:prstGeom>
          <a:noFill/>
          <a:ln w="114300" cap="flat" cmpd="sng">
            <a:solidFill>
              <a:srgbClr val="07376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7" tIns="45707" rIns="45707" bIns="45707" anchor="ctr" anchorCtr="0">
            <a:noAutofit/>
          </a:bodyPr>
          <a:lstStyle/>
          <a:p>
            <a:pPr>
              <a:spcAft>
                <a:spcPts val="1029"/>
              </a:spcAft>
              <a:buSzPts val="600"/>
            </a:pPr>
            <a:endParaRPr sz="686" dirty="0">
              <a:solidFill>
                <a:srgbClr val="073763"/>
              </a:solidFill>
            </a:endParaRPr>
          </a:p>
        </p:txBody>
      </p:sp>
      <p:sp>
        <p:nvSpPr>
          <p:cNvPr id="56" name="Google Shape;56;p13"/>
          <p:cNvSpPr/>
          <p:nvPr/>
        </p:nvSpPr>
        <p:spPr>
          <a:xfrm>
            <a:off x="29320736" y="15483528"/>
            <a:ext cx="14140800" cy="8839204"/>
          </a:xfrm>
          <a:prstGeom prst="roundRect">
            <a:avLst>
              <a:gd name="adj" fmla="val 6321"/>
            </a:avLst>
          </a:prstGeom>
          <a:noFill/>
          <a:ln w="114300" cap="flat" cmpd="sng">
            <a:solidFill>
              <a:srgbClr val="07376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7" tIns="45707" rIns="45707" bIns="45707" anchor="ctr" anchorCtr="0">
            <a:noAutofit/>
          </a:bodyPr>
          <a:lstStyle/>
          <a:p>
            <a:endParaRPr sz="686" dirty="0">
              <a:solidFill>
                <a:srgbClr val="073763"/>
              </a:solidFill>
            </a:endParaRPr>
          </a:p>
        </p:txBody>
      </p:sp>
      <p:sp>
        <p:nvSpPr>
          <p:cNvPr id="57" name="Google Shape;57;p13"/>
          <p:cNvSpPr/>
          <p:nvPr/>
        </p:nvSpPr>
        <p:spPr>
          <a:xfrm>
            <a:off x="13119536" y="13484048"/>
            <a:ext cx="15906086" cy="5725451"/>
          </a:xfrm>
          <a:prstGeom prst="roundRect">
            <a:avLst>
              <a:gd name="adj" fmla="val 6321"/>
            </a:avLst>
          </a:prstGeom>
          <a:noFill/>
          <a:ln w="114300" cap="flat" cmpd="sng">
            <a:solidFill>
              <a:srgbClr val="07376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7" tIns="45707" rIns="45707" bIns="45707" anchor="ctr" anchorCtr="0">
            <a:noAutofit/>
          </a:bodyPr>
          <a:lstStyle/>
          <a:p>
            <a:endParaRPr sz="686" dirty="0">
              <a:solidFill>
                <a:srgbClr val="073763"/>
              </a:solidFill>
            </a:endParaRPr>
          </a:p>
        </p:txBody>
      </p:sp>
      <p:sp>
        <p:nvSpPr>
          <p:cNvPr id="58" name="Google Shape;58;p13"/>
          <p:cNvSpPr txBox="1"/>
          <p:nvPr/>
        </p:nvSpPr>
        <p:spPr>
          <a:xfrm>
            <a:off x="3967345" y="138782"/>
            <a:ext cx="35956543" cy="1183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1864" tIns="61864" rIns="61864" bIns="61864" anchor="t" anchorCtr="0">
            <a:noAutofit/>
          </a:bodyPr>
          <a:lstStyle/>
          <a:p>
            <a:pPr algn="ctr"/>
            <a:r>
              <a:rPr lang="fr" sz="6600" b="1" dirty="0">
                <a:solidFill>
                  <a:srgbClr val="CC4125"/>
                </a:solidFill>
              </a:rPr>
              <a:t>Just </a:t>
            </a:r>
            <a:r>
              <a:rPr lang="en-GB" sz="6600" b="1" dirty="0">
                <a:solidFill>
                  <a:srgbClr val="CC4125"/>
                </a:solidFill>
              </a:rPr>
              <a:t>Ask</a:t>
            </a:r>
            <a:r>
              <a:rPr lang="fr" sz="6600" b="1" dirty="0">
                <a:solidFill>
                  <a:srgbClr val="CC4125"/>
                </a:solidFill>
              </a:rPr>
              <a:t>: Learning to Answer Questions from Millions of Narrated Videos</a:t>
            </a:r>
            <a:endParaRPr sz="6600" b="1" dirty="0">
              <a:solidFill>
                <a:srgbClr val="CC4125"/>
              </a:solidFill>
            </a:endParaRPr>
          </a:p>
        </p:txBody>
      </p:sp>
      <p:sp>
        <p:nvSpPr>
          <p:cNvPr id="59" name="Google Shape;59;p13"/>
          <p:cNvSpPr txBox="1"/>
          <p:nvPr/>
        </p:nvSpPr>
        <p:spPr>
          <a:xfrm>
            <a:off x="8764404" y="1372477"/>
            <a:ext cx="24185571" cy="1891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1864" tIns="61864" rIns="61864" bIns="61864" anchor="t" anchorCtr="0">
            <a:noAutofit/>
          </a:bodyPr>
          <a:lstStyle/>
          <a:p>
            <a:pPr algn="ctr">
              <a:lnSpc>
                <a:spcPct val="115000"/>
              </a:lnSpc>
            </a:pPr>
            <a:r>
              <a:rPr lang="fr" sz="4200" dirty="0">
                <a:solidFill>
                  <a:srgbClr val="073763"/>
                </a:solidFill>
              </a:rPr>
              <a:t>Antoine Yang</a:t>
            </a:r>
            <a:r>
              <a:rPr lang="fr" sz="4200" baseline="30000" dirty="0">
                <a:solidFill>
                  <a:srgbClr val="073763"/>
                </a:solidFill>
              </a:rPr>
              <a:t>1,2</a:t>
            </a:r>
            <a:r>
              <a:rPr lang="fr" sz="4200" dirty="0">
                <a:solidFill>
                  <a:srgbClr val="073763"/>
                </a:solidFill>
              </a:rPr>
              <a:t>, Antoine Miech</a:t>
            </a:r>
            <a:r>
              <a:rPr lang="fr" sz="4200" baseline="30000" dirty="0">
                <a:solidFill>
                  <a:srgbClr val="073763"/>
                </a:solidFill>
              </a:rPr>
              <a:t>1,2,+</a:t>
            </a:r>
            <a:r>
              <a:rPr lang="fr" sz="4200" dirty="0">
                <a:solidFill>
                  <a:srgbClr val="073763"/>
                </a:solidFill>
              </a:rPr>
              <a:t>, Josef Sivic</a:t>
            </a:r>
            <a:r>
              <a:rPr lang="fr" sz="4200" baseline="30000" dirty="0">
                <a:solidFill>
                  <a:srgbClr val="073763"/>
                </a:solidFill>
              </a:rPr>
              <a:t>3</a:t>
            </a:r>
            <a:r>
              <a:rPr lang="fr" sz="4200" dirty="0">
                <a:solidFill>
                  <a:srgbClr val="073763"/>
                </a:solidFill>
              </a:rPr>
              <a:t>, Ivan Laptev</a:t>
            </a:r>
            <a:r>
              <a:rPr lang="fr" sz="4200" baseline="30000" dirty="0">
                <a:solidFill>
                  <a:srgbClr val="073763"/>
                </a:solidFill>
              </a:rPr>
              <a:t>1,2</a:t>
            </a:r>
            <a:r>
              <a:rPr lang="fr" sz="4200" dirty="0">
                <a:solidFill>
                  <a:srgbClr val="073763"/>
                </a:solidFill>
              </a:rPr>
              <a:t>, Cordelia Schmid</a:t>
            </a:r>
            <a:r>
              <a:rPr lang="fr" sz="4200" baseline="30000" dirty="0">
                <a:solidFill>
                  <a:srgbClr val="073763"/>
                </a:solidFill>
              </a:rPr>
              <a:t>1,2</a:t>
            </a:r>
            <a:endParaRPr sz="4200" baseline="30000" dirty="0">
              <a:solidFill>
                <a:srgbClr val="073763"/>
              </a:solidFill>
            </a:endParaRPr>
          </a:p>
          <a:p>
            <a:pPr algn="ctr">
              <a:lnSpc>
                <a:spcPct val="115000"/>
              </a:lnSpc>
            </a:pPr>
            <a:r>
              <a:rPr lang="fr" sz="3600" baseline="30000" dirty="0">
                <a:solidFill>
                  <a:srgbClr val="073763"/>
                </a:solidFill>
              </a:rPr>
              <a:t>1</a:t>
            </a:r>
            <a:r>
              <a:rPr lang="fr" sz="3600" dirty="0">
                <a:solidFill>
                  <a:srgbClr val="073763"/>
                </a:solidFill>
              </a:rPr>
              <a:t>Inria Paris	  	 </a:t>
            </a:r>
            <a:r>
              <a:rPr lang="fr" sz="3600" baseline="30000" dirty="0">
                <a:solidFill>
                  <a:srgbClr val="073763"/>
                </a:solidFill>
              </a:rPr>
              <a:t>2</a:t>
            </a:r>
            <a:r>
              <a:rPr lang="fr" sz="3600" dirty="0">
                <a:solidFill>
                  <a:srgbClr val="073763"/>
                </a:solidFill>
              </a:rPr>
              <a:t>Ecole Normale Supérieure, PSL	      </a:t>
            </a:r>
            <a:r>
              <a:rPr lang="fr" sz="3600" baseline="30000" dirty="0">
                <a:solidFill>
                  <a:srgbClr val="073763"/>
                </a:solidFill>
              </a:rPr>
              <a:t>3</a:t>
            </a:r>
            <a:r>
              <a:rPr lang="fr" sz="3600" dirty="0">
                <a:solidFill>
                  <a:srgbClr val="073763"/>
                </a:solidFill>
              </a:rPr>
              <a:t>CIIRC, CTU in Prague	        	</a:t>
            </a:r>
            <a:r>
              <a:rPr lang="fr" sz="3600" baseline="30000" dirty="0">
                <a:solidFill>
                  <a:srgbClr val="073763"/>
                </a:solidFill>
              </a:rPr>
              <a:t>+</a:t>
            </a:r>
            <a:r>
              <a:rPr lang="fr" sz="3600" dirty="0">
                <a:solidFill>
                  <a:srgbClr val="073763"/>
                </a:solidFill>
              </a:rPr>
              <a:t>Now at DeepMind		</a:t>
            </a:r>
            <a:endParaRPr sz="3600" dirty="0">
              <a:solidFill>
                <a:srgbClr val="073763"/>
              </a:solidFill>
            </a:endParaRPr>
          </a:p>
        </p:txBody>
      </p:sp>
      <p:sp>
        <p:nvSpPr>
          <p:cNvPr id="61" name="Google Shape;61;p13"/>
          <p:cNvSpPr txBox="1"/>
          <p:nvPr/>
        </p:nvSpPr>
        <p:spPr>
          <a:xfrm>
            <a:off x="13583550" y="3122763"/>
            <a:ext cx="14978057" cy="106842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7" tIns="45707" rIns="45707" bIns="45707" anchor="ctr" anchorCtr="0">
            <a:noAutofit/>
          </a:bodyPr>
          <a:lstStyle/>
          <a:p>
            <a:pPr algn="ctr"/>
            <a:r>
              <a:rPr lang="fr" sz="4800" dirty="0">
                <a:solidFill>
                  <a:srgbClr val="073763"/>
                </a:solidFill>
                <a:highlight>
                  <a:srgbClr val="FFFFFF"/>
                </a:highlight>
              </a:rPr>
              <a:t> HowToVQA69M: large-scale VideoQA training dataset</a:t>
            </a:r>
            <a:endParaRPr sz="4800" dirty="0">
              <a:solidFill>
                <a:srgbClr val="073763"/>
              </a:solidFill>
              <a:highlight>
                <a:srgbClr val="FFFFFF"/>
              </a:highlight>
            </a:endParaRPr>
          </a:p>
        </p:txBody>
      </p:sp>
      <p:sp>
        <p:nvSpPr>
          <p:cNvPr id="62" name="Google Shape;62;p13"/>
          <p:cNvSpPr txBox="1"/>
          <p:nvPr/>
        </p:nvSpPr>
        <p:spPr>
          <a:xfrm>
            <a:off x="33119542" y="3139559"/>
            <a:ext cx="6304114" cy="106842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7" tIns="45707" rIns="45707" bIns="45707" anchor="ctr" anchorCtr="0">
            <a:noAutofit/>
          </a:bodyPr>
          <a:lstStyle/>
          <a:p>
            <a:pPr algn="ctr"/>
            <a:r>
              <a:rPr lang="fr" sz="4800" dirty="0">
                <a:solidFill>
                  <a:srgbClr val="073763"/>
                </a:solidFill>
              </a:rPr>
              <a:t>Zero-shot VideoQA</a:t>
            </a:r>
            <a:endParaRPr sz="4800" dirty="0">
              <a:solidFill>
                <a:srgbClr val="073763"/>
              </a:solidFill>
            </a:endParaRPr>
          </a:p>
        </p:txBody>
      </p:sp>
      <p:sp>
        <p:nvSpPr>
          <p:cNvPr id="63" name="Google Shape;63;p13"/>
          <p:cNvSpPr txBox="1"/>
          <p:nvPr/>
        </p:nvSpPr>
        <p:spPr>
          <a:xfrm>
            <a:off x="16870962" y="13207619"/>
            <a:ext cx="7972457" cy="55285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7" tIns="45707" rIns="45707" bIns="45707" anchor="ctr" anchorCtr="0">
            <a:noAutofit/>
          </a:bodyPr>
          <a:lstStyle/>
          <a:p>
            <a:pPr algn="ctr"/>
            <a:r>
              <a:rPr lang="fr" sz="4800" dirty="0">
                <a:solidFill>
                  <a:srgbClr val="073763"/>
                </a:solidFill>
              </a:rPr>
              <a:t>Training on HowToVQA69M</a:t>
            </a:r>
            <a:endParaRPr sz="4800" dirty="0">
              <a:solidFill>
                <a:srgbClr val="073763"/>
              </a:solidFill>
            </a:endParaRPr>
          </a:p>
        </p:txBody>
      </p:sp>
      <p:sp>
        <p:nvSpPr>
          <p:cNvPr id="64" name="Google Shape;64;p13"/>
          <p:cNvSpPr txBox="1"/>
          <p:nvPr/>
        </p:nvSpPr>
        <p:spPr>
          <a:xfrm>
            <a:off x="32817783" y="15156063"/>
            <a:ext cx="6907629" cy="55285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7" tIns="45707" rIns="45707" bIns="45707" anchor="ctr" anchorCtr="0">
            <a:noAutofit/>
          </a:bodyPr>
          <a:lstStyle/>
          <a:p>
            <a:pPr algn="ctr"/>
            <a:r>
              <a:rPr lang="fr" sz="4800" dirty="0">
                <a:solidFill>
                  <a:srgbClr val="073763"/>
                </a:solidFill>
              </a:rPr>
              <a:t>Results after finetuning</a:t>
            </a:r>
            <a:endParaRPr sz="4800" dirty="0">
              <a:solidFill>
                <a:srgbClr val="073763"/>
              </a:solidFill>
            </a:endParaRPr>
          </a:p>
        </p:txBody>
      </p:sp>
      <p:sp>
        <p:nvSpPr>
          <p:cNvPr id="66" name="Google Shape;66;p13"/>
          <p:cNvSpPr txBox="1"/>
          <p:nvPr/>
        </p:nvSpPr>
        <p:spPr>
          <a:xfrm>
            <a:off x="29774732" y="22660487"/>
            <a:ext cx="12148714" cy="14474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7" tIns="45707" rIns="45707" bIns="45707" anchor="t" anchorCtr="0">
            <a:noAutofit/>
          </a:bodyPr>
          <a:lstStyle/>
          <a:p>
            <a:r>
              <a:rPr lang="fr" sz="1600" dirty="0"/>
              <a:t>[1]</a:t>
            </a:r>
            <a:endParaRPr sz="1600" dirty="0"/>
          </a:p>
          <a:p>
            <a:pPr>
              <a:spcBef>
                <a:spcPts val="514"/>
              </a:spcBef>
            </a:pPr>
            <a:r>
              <a:rPr lang="fr" sz="1600" dirty="0"/>
              <a:t>[2]</a:t>
            </a:r>
            <a:endParaRPr sz="1600" dirty="0"/>
          </a:p>
          <a:p>
            <a:pPr>
              <a:spcBef>
                <a:spcPts val="514"/>
              </a:spcBef>
            </a:pPr>
            <a:r>
              <a:rPr lang="fr" sz="1600" dirty="0"/>
              <a:t>[3]</a:t>
            </a:r>
            <a:endParaRPr sz="1600" dirty="0"/>
          </a:p>
          <a:p>
            <a:pPr>
              <a:spcBef>
                <a:spcPts val="514"/>
              </a:spcBef>
            </a:pPr>
            <a:r>
              <a:rPr lang="fr" sz="1600" dirty="0"/>
              <a:t>[4]</a:t>
            </a:r>
            <a:endParaRPr sz="1600" dirty="0"/>
          </a:p>
          <a:p>
            <a:pPr>
              <a:spcBef>
                <a:spcPts val="514"/>
              </a:spcBef>
              <a:spcAft>
                <a:spcPts val="514"/>
              </a:spcAft>
            </a:pPr>
            <a:r>
              <a:rPr lang="fr" sz="1600" dirty="0"/>
              <a:t>[5]</a:t>
            </a:r>
            <a:endParaRPr sz="1600" dirty="0"/>
          </a:p>
        </p:txBody>
      </p:sp>
      <p:sp>
        <p:nvSpPr>
          <p:cNvPr id="67" name="Google Shape;67;p13"/>
          <p:cNvSpPr txBox="1"/>
          <p:nvPr/>
        </p:nvSpPr>
        <p:spPr>
          <a:xfrm>
            <a:off x="30081689" y="22657893"/>
            <a:ext cx="11821114" cy="14474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7" tIns="45707" rIns="45707" bIns="45707" anchor="t" anchorCtr="0">
            <a:noAutofit/>
          </a:bodyPr>
          <a:lstStyle/>
          <a:p>
            <a:r>
              <a:rPr lang="fr" sz="1600" dirty="0"/>
              <a:t>TM. Le, et. al., Hierarchical conditional relation networks for video question answering. In CVPR, 2020.</a:t>
            </a:r>
            <a:endParaRPr sz="1600" dirty="0"/>
          </a:p>
          <a:p>
            <a:pPr>
              <a:spcBef>
                <a:spcPts val="514"/>
              </a:spcBef>
            </a:pPr>
            <a:r>
              <a:rPr lang="fr" sz="1600" dirty="0"/>
              <a:t>E. Amrani, et. al., Noise estimation using density estimation for self-supervised multimodal learning. In AAAI, 2021.</a:t>
            </a:r>
            <a:endParaRPr sz="1600" dirty="0"/>
          </a:p>
          <a:p>
            <a:pPr>
              <a:spcBef>
                <a:spcPts val="514"/>
              </a:spcBef>
            </a:pPr>
            <a:r>
              <a:rPr lang="fr" sz="1600" dirty="0"/>
              <a:t>J. Lei, et. al., Less is more: Clipbert for video-and-language learning via sparse sampling. In CVPR, 2021.</a:t>
            </a:r>
            <a:endParaRPr sz="1600" dirty="0"/>
          </a:p>
          <a:p>
            <a:pPr>
              <a:spcBef>
                <a:spcPts val="514"/>
              </a:spcBef>
            </a:pPr>
            <a:r>
              <a:rPr lang="fr" sz="1600" dirty="0"/>
              <a:t>L. Li, et. al., HERO: Hierarchical encoder for video+language omni-representation pre-training. In EMNLP, 2020.</a:t>
            </a:r>
            <a:endParaRPr sz="1600" dirty="0"/>
          </a:p>
          <a:p>
            <a:pPr>
              <a:spcBef>
                <a:spcPts val="514"/>
              </a:spcBef>
              <a:spcAft>
                <a:spcPts val="514"/>
              </a:spcAft>
            </a:pPr>
            <a:r>
              <a:rPr lang="fr" sz="1600" dirty="0"/>
              <a:t>PH. Seo, et. al., Look before you speak: Visually contextualized utterances. In CVPR, 2021.</a:t>
            </a:r>
            <a:endParaRPr sz="1600" dirty="0"/>
          </a:p>
        </p:txBody>
      </p:sp>
      <p:graphicFrame>
        <p:nvGraphicFramePr>
          <p:cNvPr id="68" name="Google Shape;68;p13"/>
          <p:cNvGraphicFramePr/>
          <p:nvPr>
            <p:extLst>
              <p:ext uri="{D42A27DB-BD31-4B8C-83A1-F6EECF244321}">
                <p14:modId xmlns:p14="http://schemas.microsoft.com/office/powerpoint/2010/main" val="4082191574"/>
              </p:ext>
            </p:extLst>
          </p:nvPr>
        </p:nvGraphicFramePr>
        <p:xfrm>
          <a:off x="29617319" y="17833074"/>
          <a:ext cx="13308559" cy="4661217"/>
        </p:xfrm>
        <a:graphic>
          <a:graphicData uri="http://schemas.openxmlformats.org/drawingml/2006/table">
            <a:tbl>
              <a:tblPr>
                <a:noFill/>
                <a:tableStyleId>{5EB1116A-E40B-4745-AAD8-029FFFD8960B}</a:tableStyleId>
              </a:tblPr>
              <a:tblGrid>
                <a:gridCol w="18804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758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392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971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235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12666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36571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1791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2400" dirty="0"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Method</a:t>
                      </a:r>
                      <a:endParaRPr sz="2400" dirty="0">
                        <a:latin typeface="+mn-lt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5707" marR="45707" marT="45707" marB="45707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07376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07376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400" dirty="0"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Pretraining data</a:t>
                      </a:r>
                      <a:endParaRPr sz="2400" dirty="0">
                        <a:latin typeface="+mn-lt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5707" marR="45707" marT="45707" marB="45707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07376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07376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400" dirty="0"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iVQA</a:t>
                      </a:r>
                      <a:endParaRPr sz="2400" dirty="0">
                        <a:latin typeface="+mn-lt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5707" marR="45707" marT="45707" marB="45707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07376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07376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400" dirty="0"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MSRVTT-QA</a:t>
                      </a:r>
                      <a:endParaRPr sz="2400" dirty="0">
                        <a:latin typeface="+mn-lt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5707" marR="45707" marT="45707" marB="45707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07376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07376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400" dirty="0"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MSVD-QA</a:t>
                      </a:r>
                      <a:endParaRPr sz="2400" dirty="0">
                        <a:latin typeface="+mn-lt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5707" marR="45707" marT="45707" marB="45707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07376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07376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400" dirty="0"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ActivityNet-QA</a:t>
                      </a:r>
                      <a:endParaRPr sz="2400" dirty="0">
                        <a:latin typeface="+mn-lt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5707" marR="45707" marT="45707" marB="45707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07376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07376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400" dirty="0"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How2QA</a:t>
                      </a:r>
                      <a:endParaRPr sz="2400" dirty="0">
                        <a:latin typeface="+mn-lt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5707" marR="45707" marT="45707" marB="45707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07376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07376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791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400" dirty="0">
                          <a:solidFill>
                            <a:srgbClr val="000000"/>
                          </a:solidFill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HCRN</a:t>
                      </a:r>
                      <a:r>
                        <a:rPr lang="fr" sz="2400" dirty="0"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 [1]</a:t>
                      </a:r>
                      <a:endParaRPr sz="2400" dirty="0">
                        <a:latin typeface="+mn-lt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5707" marR="45707" marT="45707" marB="45707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07376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400" dirty="0">
                          <a:solidFill>
                            <a:srgbClr val="000000"/>
                          </a:solidFill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∅</a:t>
                      </a:r>
                      <a:endParaRPr sz="2400" dirty="0">
                        <a:latin typeface="+mn-lt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5707" marR="45707" marT="45707" marB="45707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07376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266700" lvl="0" indent="-28575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2500"/>
                        <a:buFont typeface="Times New Roman"/>
                        <a:buChar char="-"/>
                      </a:pPr>
                      <a:r>
                        <a:rPr lang="fr-FR" sz="2400" dirty="0">
                          <a:solidFill>
                            <a:schemeClr val="bg1"/>
                          </a:solidFill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.</a:t>
                      </a:r>
                      <a:endParaRPr sz="2400" dirty="0">
                        <a:solidFill>
                          <a:schemeClr val="bg1"/>
                        </a:solidFill>
                        <a:latin typeface="+mn-lt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5707" marR="45707" marT="45707" marB="45707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07376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400" dirty="0"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35.6</a:t>
                      </a:r>
                      <a:endParaRPr sz="2400" dirty="0">
                        <a:latin typeface="+mn-lt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5707" marR="45707" marT="45707" marB="45707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07376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400" dirty="0"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36.1</a:t>
                      </a:r>
                      <a:endParaRPr sz="2400" dirty="0">
                        <a:latin typeface="+mn-lt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5707" marR="45707" marT="45707" marB="45707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07376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266700" marR="0" lvl="0" indent="-2857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500"/>
                        <a:buFont typeface="Times New Roman"/>
                        <a:buChar char="-"/>
                        <a:tabLst/>
                        <a:defRPr/>
                      </a:pPr>
                      <a:r>
                        <a:rPr lang="fr-FR" sz="2400" b="0" i="0" u="none" strike="noStrike" cap="none" dirty="0">
                          <a:solidFill>
                            <a:schemeClr val="bg1"/>
                          </a:solidFill>
                          <a:latin typeface="Arial"/>
                          <a:ea typeface="Times New Roman"/>
                          <a:cs typeface="Times New Roman"/>
                          <a:sym typeface="Times New Roman"/>
                        </a:rPr>
                        <a:t>.</a:t>
                      </a:r>
                    </a:p>
                  </a:txBody>
                  <a:tcPr marL="45707" marR="45707" marT="45707" marB="45707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07376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266700" marR="0" lvl="0" indent="-2857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500"/>
                        <a:buFont typeface="Times New Roman"/>
                        <a:buChar char="-"/>
                        <a:tabLst/>
                        <a:defRPr/>
                      </a:pPr>
                      <a:r>
                        <a:rPr lang="fr-FR" sz="2400" b="0" i="0" u="none" strike="noStrike" cap="none" dirty="0">
                          <a:solidFill>
                            <a:schemeClr val="bg1"/>
                          </a:solidFill>
                          <a:latin typeface="Arial"/>
                          <a:ea typeface="Times New Roman"/>
                          <a:cs typeface="Times New Roman"/>
                          <a:sym typeface="Times New Roman"/>
                        </a:rPr>
                        <a:t>.</a:t>
                      </a:r>
                    </a:p>
                  </a:txBody>
                  <a:tcPr marL="45707" marR="45707" marT="45707" marB="45707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07376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791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400" dirty="0"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SSML [2]</a:t>
                      </a:r>
                      <a:endParaRPr sz="2400" dirty="0">
                        <a:latin typeface="+mn-lt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5707" marR="45707" marT="45707" marB="45707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r>
                        <a:rPr lang="fr" sz="2400" dirty="0">
                          <a:solidFill>
                            <a:srgbClr val="000000"/>
                          </a:solidFill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HowTo100M</a:t>
                      </a:r>
                      <a:endParaRPr sz="2400" u="sng" dirty="0">
                        <a:latin typeface="+mn-lt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5707" marR="45707" marT="45707" marB="45707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266700" marR="0" lvl="0" indent="-2857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500"/>
                        <a:buFont typeface="Times New Roman"/>
                        <a:buChar char="-"/>
                        <a:tabLst/>
                        <a:defRPr/>
                      </a:pPr>
                      <a:r>
                        <a:rPr lang="fr-FR" sz="2400" b="0" i="0" u="none" strike="noStrike" cap="none" dirty="0">
                          <a:solidFill>
                            <a:schemeClr val="bg1"/>
                          </a:solidFill>
                          <a:latin typeface="Arial"/>
                          <a:ea typeface="Times New Roman"/>
                          <a:cs typeface="Times New Roman"/>
                          <a:sym typeface="Times New Roman"/>
                        </a:rPr>
                        <a:t>.</a:t>
                      </a:r>
                    </a:p>
                  </a:txBody>
                  <a:tcPr marL="45707" marR="45707" marT="45707" marB="45707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400" dirty="0"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35.1</a:t>
                      </a:r>
                      <a:endParaRPr sz="2400" dirty="0">
                        <a:latin typeface="+mn-lt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5707" marR="45707" marT="45707" marB="45707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400" dirty="0"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35.1</a:t>
                      </a:r>
                      <a:endParaRPr sz="2400" dirty="0">
                        <a:latin typeface="+mn-lt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5707" marR="45707" marT="45707" marB="45707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266700" marR="0" lvl="0" indent="-2857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500"/>
                        <a:buFont typeface="Times New Roman"/>
                        <a:buChar char="-"/>
                        <a:tabLst/>
                        <a:defRPr/>
                      </a:pPr>
                      <a:r>
                        <a:rPr lang="fr-FR" sz="2400" b="0" i="0" u="none" strike="noStrike" cap="none" dirty="0">
                          <a:solidFill>
                            <a:schemeClr val="bg1"/>
                          </a:solidFill>
                          <a:latin typeface="Arial"/>
                          <a:ea typeface="Times New Roman"/>
                          <a:cs typeface="Times New Roman"/>
                          <a:sym typeface="Times New Roman"/>
                        </a:rPr>
                        <a:t>.</a:t>
                      </a:r>
                    </a:p>
                  </a:txBody>
                  <a:tcPr marL="45707" marR="45707" marT="45707" marB="45707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266700" marR="0" lvl="0" indent="-2857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500"/>
                        <a:buFont typeface="Times New Roman"/>
                        <a:buChar char="-"/>
                        <a:tabLst/>
                        <a:defRPr/>
                      </a:pPr>
                      <a:r>
                        <a:rPr lang="fr-FR" sz="2400" b="0" i="0" u="none" strike="noStrike" cap="none" dirty="0">
                          <a:solidFill>
                            <a:schemeClr val="bg1"/>
                          </a:solidFill>
                          <a:latin typeface="Arial"/>
                          <a:ea typeface="Times New Roman"/>
                          <a:cs typeface="Times New Roman"/>
                          <a:sym typeface="Times New Roman"/>
                        </a:rPr>
                        <a:t>.</a:t>
                      </a:r>
                    </a:p>
                  </a:txBody>
                  <a:tcPr marL="45707" marR="45707" marT="45707" marB="45707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791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400" dirty="0"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ClipBERT [3]</a:t>
                      </a:r>
                      <a:endParaRPr sz="2400" dirty="0">
                        <a:latin typeface="+mn-lt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5707" marR="45707" marT="45707" marB="45707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400" dirty="0"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COCO + VG</a:t>
                      </a:r>
                      <a:endParaRPr sz="2400" dirty="0">
                        <a:latin typeface="+mn-lt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5707" marR="45707" marT="45707" marB="45707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266700" marR="0" lvl="0" indent="-2857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500"/>
                        <a:buFont typeface="Times New Roman"/>
                        <a:buChar char="-"/>
                        <a:tabLst/>
                        <a:defRPr/>
                      </a:pPr>
                      <a:r>
                        <a:rPr lang="fr-FR" sz="2400" b="0" i="0" u="none" strike="noStrike" cap="none" dirty="0">
                          <a:solidFill>
                            <a:schemeClr val="bg1"/>
                          </a:solidFill>
                          <a:latin typeface="Arial"/>
                          <a:ea typeface="Times New Roman"/>
                          <a:cs typeface="Times New Roman"/>
                          <a:sym typeface="Times New Roman"/>
                        </a:rPr>
                        <a:t>.</a:t>
                      </a:r>
                    </a:p>
                  </a:txBody>
                  <a:tcPr marL="45707" marR="45707" marT="45707" marB="45707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400" dirty="0"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37.4</a:t>
                      </a:r>
                      <a:endParaRPr sz="2400" dirty="0">
                        <a:latin typeface="+mn-lt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5707" marR="45707" marT="45707" marB="45707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266700" marR="0" lvl="0" indent="-2857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500"/>
                        <a:buFont typeface="Times New Roman"/>
                        <a:buChar char="-"/>
                        <a:tabLst/>
                        <a:defRPr/>
                      </a:pPr>
                      <a:r>
                        <a:rPr lang="fr-FR" sz="2400" b="0" i="0" u="none" strike="noStrike" cap="none" dirty="0">
                          <a:solidFill>
                            <a:schemeClr val="bg1"/>
                          </a:solidFill>
                          <a:latin typeface="Arial"/>
                          <a:ea typeface="Times New Roman"/>
                          <a:cs typeface="Times New Roman"/>
                          <a:sym typeface="Times New Roman"/>
                        </a:rPr>
                        <a:t>.</a:t>
                      </a:r>
                    </a:p>
                  </a:txBody>
                  <a:tcPr marL="45707" marR="45707" marT="45707" marB="45707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266700" marR="0" lvl="0" indent="-2857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500"/>
                        <a:buFont typeface="Times New Roman"/>
                        <a:buChar char="-"/>
                        <a:tabLst/>
                        <a:defRPr/>
                      </a:pPr>
                      <a:r>
                        <a:rPr lang="fr-FR" sz="2400" b="0" i="0" u="none" strike="noStrike" cap="none" dirty="0">
                          <a:solidFill>
                            <a:schemeClr val="bg1"/>
                          </a:solidFill>
                          <a:latin typeface="Arial"/>
                          <a:ea typeface="Times New Roman"/>
                          <a:cs typeface="Times New Roman"/>
                          <a:sym typeface="Times New Roman"/>
                        </a:rPr>
                        <a:t>.</a:t>
                      </a:r>
                    </a:p>
                  </a:txBody>
                  <a:tcPr marL="45707" marR="45707" marT="45707" marB="45707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266700" marR="0" lvl="0" indent="-2857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500"/>
                        <a:buFont typeface="Times New Roman"/>
                        <a:buChar char="-"/>
                        <a:tabLst/>
                        <a:defRPr/>
                      </a:pPr>
                      <a:r>
                        <a:rPr lang="fr-FR" sz="2400" b="0" i="0" u="none" strike="noStrike" cap="none" dirty="0">
                          <a:solidFill>
                            <a:schemeClr val="bg1"/>
                          </a:solidFill>
                          <a:latin typeface="Arial"/>
                          <a:ea typeface="Times New Roman"/>
                          <a:cs typeface="Times New Roman"/>
                          <a:sym typeface="Times New Roman"/>
                        </a:rPr>
                        <a:t>.</a:t>
                      </a:r>
                    </a:p>
                  </a:txBody>
                  <a:tcPr marL="45707" marR="45707" marT="45707" marB="45707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791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400" dirty="0"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HERO </a:t>
                      </a:r>
                      <a:r>
                        <a:rPr lang="fr" sz="2400" dirty="0">
                          <a:solidFill>
                            <a:srgbClr val="000000"/>
                          </a:solidFill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[4]</a:t>
                      </a:r>
                      <a:endParaRPr sz="2400" strike="sngStrike" dirty="0">
                        <a:latin typeface="+mn-lt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5707" marR="45707" marT="45707" marB="45707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400" dirty="0"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HowTo100M + TV</a:t>
                      </a:r>
                      <a:endParaRPr sz="2400" dirty="0">
                        <a:latin typeface="+mn-lt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5707" marR="45707" marT="45707" marB="45707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266700" marR="0" lvl="0" indent="-2857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500"/>
                        <a:buFont typeface="Times New Roman"/>
                        <a:buChar char="-"/>
                        <a:tabLst/>
                        <a:defRPr/>
                      </a:pPr>
                      <a:r>
                        <a:rPr lang="fr-FR" sz="2400" b="0" i="0" u="none" strike="noStrike" cap="none" dirty="0">
                          <a:solidFill>
                            <a:schemeClr val="bg1"/>
                          </a:solidFill>
                          <a:latin typeface="Arial"/>
                          <a:ea typeface="Times New Roman"/>
                          <a:cs typeface="Times New Roman"/>
                          <a:sym typeface="Times New Roman"/>
                        </a:rPr>
                        <a:t>.</a:t>
                      </a:r>
                    </a:p>
                  </a:txBody>
                  <a:tcPr marL="45707" marR="45707" marT="45707" marB="45707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266700" marR="0" lvl="0" indent="-2857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500"/>
                        <a:buFont typeface="Times New Roman"/>
                        <a:buChar char="-"/>
                        <a:tabLst/>
                        <a:defRPr/>
                      </a:pPr>
                      <a:r>
                        <a:rPr lang="fr-FR" sz="2400" b="0" i="0" u="none" strike="noStrike" cap="none" dirty="0">
                          <a:solidFill>
                            <a:schemeClr val="bg1"/>
                          </a:solidFill>
                          <a:latin typeface="Arial"/>
                          <a:ea typeface="Times New Roman"/>
                          <a:cs typeface="Times New Roman"/>
                          <a:sym typeface="Times New Roman"/>
                        </a:rPr>
                        <a:t>..</a:t>
                      </a:r>
                    </a:p>
                  </a:txBody>
                  <a:tcPr marL="45707" marR="45707" marT="45707" marB="45707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266700" marR="0" lvl="0" indent="-2857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500"/>
                        <a:buFont typeface="Times New Roman"/>
                        <a:buChar char="-"/>
                        <a:tabLst/>
                        <a:defRPr/>
                      </a:pPr>
                      <a:r>
                        <a:rPr lang="fr-FR" sz="2400" b="0" i="0" u="none" strike="noStrike" cap="none" dirty="0">
                          <a:solidFill>
                            <a:schemeClr val="bg1"/>
                          </a:solidFill>
                          <a:latin typeface="Arial"/>
                          <a:ea typeface="Times New Roman"/>
                          <a:cs typeface="Times New Roman"/>
                          <a:sym typeface="Times New Roman"/>
                        </a:rPr>
                        <a:t>.</a:t>
                      </a:r>
                    </a:p>
                  </a:txBody>
                  <a:tcPr marL="45707" marR="45707" marT="45707" marB="45707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266700" marR="0" lvl="0" indent="-2857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500"/>
                        <a:buFont typeface="Times New Roman"/>
                        <a:buChar char="-"/>
                        <a:tabLst/>
                        <a:defRPr/>
                      </a:pPr>
                      <a:r>
                        <a:rPr lang="fr-FR" sz="2400" b="0" i="0" u="none" strike="noStrike" cap="none" dirty="0">
                          <a:solidFill>
                            <a:schemeClr val="bg1"/>
                          </a:solidFill>
                          <a:latin typeface="Arial"/>
                          <a:ea typeface="Times New Roman"/>
                          <a:cs typeface="Times New Roman"/>
                          <a:sym typeface="Times New Roman"/>
                        </a:rPr>
                        <a:t>.</a:t>
                      </a:r>
                    </a:p>
                  </a:txBody>
                  <a:tcPr marL="45707" marR="45707" marT="45707" marB="45707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266700" lvl="0" indent="-1270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4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Times New Roman"/>
                          <a:cs typeface="Times New Roman"/>
                          <a:sym typeface="Times New Roman"/>
                        </a:rPr>
                        <a:t>  74.1</a:t>
                      </a:r>
                      <a:endParaRPr sz="2400" dirty="0">
                        <a:latin typeface="+mn-lt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5707" marR="45707" marT="45707" marB="45707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1791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400" dirty="0"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CoMVT [5]</a:t>
                      </a:r>
                      <a:endParaRPr sz="2400" dirty="0">
                        <a:latin typeface="+mn-lt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5707" marR="45707" marT="45707" marB="45707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07376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400" dirty="0"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HowTo100M</a:t>
                      </a:r>
                      <a:endParaRPr sz="2400" dirty="0">
                        <a:latin typeface="+mn-lt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5707" marR="45707" marT="45707" marB="45707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07376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266700" marR="0" lvl="0" indent="-2857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500"/>
                        <a:buFont typeface="Times New Roman"/>
                        <a:buChar char="-"/>
                        <a:tabLst/>
                        <a:defRPr/>
                      </a:pPr>
                      <a:r>
                        <a:rPr lang="fr-FR" sz="2400" b="0" i="0" u="none" strike="noStrike" cap="none" dirty="0">
                          <a:solidFill>
                            <a:schemeClr val="bg1"/>
                          </a:solidFill>
                          <a:latin typeface="Arial"/>
                          <a:ea typeface="Times New Roman"/>
                          <a:cs typeface="Times New Roman"/>
                          <a:sym typeface="Times New Roman"/>
                        </a:rPr>
                        <a:t>.</a:t>
                      </a:r>
                    </a:p>
                  </a:txBody>
                  <a:tcPr marL="45707" marR="45707" marT="45707" marB="45707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07376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r>
                        <a:rPr lang="fr" sz="2400" dirty="0">
                          <a:solidFill>
                            <a:srgbClr val="000000"/>
                          </a:solidFill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39.5</a:t>
                      </a:r>
                      <a:endParaRPr sz="2400" u="sng" dirty="0">
                        <a:latin typeface="+mn-lt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5707" marR="45707" marT="45707" marB="45707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07376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r>
                        <a:rPr lang="fr" sz="2400" dirty="0">
                          <a:solidFill>
                            <a:srgbClr val="000000"/>
                          </a:solidFill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42.6</a:t>
                      </a:r>
                      <a:endParaRPr sz="2400" u="sng" dirty="0">
                        <a:latin typeface="+mn-lt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5707" marR="45707" marT="45707" marB="45707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07376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400" dirty="0">
                          <a:solidFill>
                            <a:srgbClr val="000000"/>
                          </a:solidFill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        38.8</a:t>
                      </a:r>
                      <a:endParaRPr sz="2400" dirty="0">
                        <a:solidFill>
                          <a:srgbClr val="000000"/>
                        </a:solidFill>
                        <a:latin typeface="+mn-lt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5707" marR="45707" marT="45707" marB="45707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07376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400" dirty="0">
                          <a:solidFill>
                            <a:srgbClr val="000000"/>
                          </a:solidFill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    82.3</a:t>
                      </a:r>
                      <a:endParaRPr sz="2400" dirty="0">
                        <a:solidFill>
                          <a:srgbClr val="000000"/>
                        </a:solidFill>
                        <a:latin typeface="+mn-lt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5707" marR="45707" marT="45707" marB="45707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07376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1791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400" dirty="0">
                          <a:solidFill>
                            <a:srgbClr val="000000"/>
                          </a:solidFill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Ours </a:t>
                      </a:r>
                      <a:r>
                        <a:rPr lang="fr" sz="2400" dirty="0">
                          <a:solidFill>
                            <a:srgbClr val="FF00FF"/>
                          </a:solidFill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(i)</a:t>
                      </a:r>
                      <a:endParaRPr sz="2400" dirty="0">
                        <a:solidFill>
                          <a:srgbClr val="FF00FF"/>
                        </a:solidFill>
                        <a:latin typeface="+mn-lt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5707" marR="45707" marT="45707" marB="45707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07376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400" dirty="0">
                          <a:solidFill>
                            <a:srgbClr val="000000"/>
                          </a:solidFill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∅</a:t>
                      </a:r>
                      <a:endParaRPr sz="2400" dirty="0">
                        <a:latin typeface="+mn-lt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5707" marR="45707" marT="45707" marB="45707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07376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400" dirty="0"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23.0</a:t>
                      </a:r>
                      <a:endParaRPr sz="2400" dirty="0">
                        <a:latin typeface="+mn-lt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5707" marR="45707" marT="45707" marB="45707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07376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400" dirty="0"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39.6</a:t>
                      </a:r>
                      <a:endParaRPr sz="2400" dirty="0">
                        <a:latin typeface="+mn-lt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5707" marR="45707" marT="45707" marB="45707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07376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400" dirty="0"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41.2</a:t>
                      </a:r>
                      <a:endParaRPr sz="2400" dirty="0">
                        <a:latin typeface="+mn-lt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5707" marR="45707" marT="45707" marB="45707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07376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26670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2400" dirty="0"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     36.8</a:t>
                      </a:r>
                      <a:endParaRPr sz="2400" dirty="0">
                        <a:latin typeface="+mn-lt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5707" marR="45707" marT="45707" marB="45707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07376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26670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400" dirty="0"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 80.8</a:t>
                      </a:r>
                      <a:endParaRPr sz="2400" dirty="0">
                        <a:latin typeface="+mn-lt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5707" marR="45707" marT="45707" marB="45707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07376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1791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400" dirty="0"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Ours </a:t>
                      </a:r>
                      <a:r>
                        <a:rPr lang="fr" sz="2400" dirty="0">
                          <a:solidFill>
                            <a:srgbClr val="FF00FF"/>
                          </a:solidFill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(ii)</a:t>
                      </a:r>
                      <a:endParaRPr sz="2400" dirty="0">
                        <a:solidFill>
                          <a:srgbClr val="FF00FF"/>
                        </a:solidFill>
                        <a:latin typeface="+mn-lt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5707" marR="45707" marT="45707" marB="45707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400" dirty="0">
                          <a:solidFill>
                            <a:srgbClr val="000000"/>
                          </a:solidFill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HowTo100M</a:t>
                      </a:r>
                      <a:endParaRPr sz="2400" dirty="0">
                        <a:solidFill>
                          <a:srgbClr val="000000"/>
                        </a:solidFill>
                        <a:latin typeface="+mn-lt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5707" marR="45707" marT="45707" marB="45707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400" dirty="0"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28.1</a:t>
                      </a:r>
                      <a:endParaRPr sz="2400" dirty="0">
                        <a:latin typeface="+mn-lt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5707" marR="45707" marT="45707" marB="45707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400" dirty="0"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40.4</a:t>
                      </a:r>
                      <a:endParaRPr sz="2400" dirty="0">
                        <a:latin typeface="+mn-lt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5707" marR="45707" marT="45707" marB="45707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400" dirty="0"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43.5</a:t>
                      </a:r>
                      <a:endParaRPr sz="2400" dirty="0">
                        <a:latin typeface="+mn-lt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5707" marR="45707" marT="45707" marB="45707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400" dirty="0"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38.1</a:t>
                      </a:r>
                      <a:endParaRPr sz="2400" dirty="0">
                        <a:latin typeface="+mn-lt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5707" marR="45707" marT="45707" marB="45707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400" dirty="0"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81.9</a:t>
                      </a:r>
                      <a:endParaRPr sz="2400" dirty="0">
                        <a:latin typeface="+mn-lt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5707" marR="45707" marT="45707" marB="45707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1791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400" dirty="0"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Ours </a:t>
                      </a:r>
                      <a:r>
                        <a:rPr lang="fr" sz="2400" dirty="0">
                          <a:solidFill>
                            <a:srgbClr val="FF00FF"/>
                          </a:solidFill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(iii)</a:t>
                      </a:r>
                      <a:endParaRPr sz="2400" dirty="0">
                        <a:solidFill>
                          <a:srgbClr val="FF00FF"/>
                        </a:solidFill>
                        <a:latin typeface="+mn-lt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5707" marR="45707" marT="45707" marB="45707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07376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400" dirty="0">
                          <a:solidFill>
                            <a:srgbClr val="000000"/>
                          </a:solidFill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HowToVQA69M</a:t>
                      </a:r>
                      <a:endParaRPr sz="2400" dirty="0">
                        <a:solidFill>
                          <a:srgbClr val="000000"/>
                        </a:solidFill>
                        <a:latin typeface="+mn-lt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5707" marR="45707" marT="45707" marB="45707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07376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400" b="1" dirty="0"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35.4</a:t>
                      </a:r>
                      <a:endParaRPr sz="2400" b="1" dirty="0">
                        <a:latin typeface="+mn-lt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5707" marR="45707" marT="45707" marB="45707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07376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400" b="1" dirty="0"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41.5</a:t>
                      </a:r>
                      <a:endParaRPr sz="2400" b="1" dirty="0">
                        <a:latin typeface="+mn-lt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5707" marR="45707" marT="45707" marB="45707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07376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400" b="1" dirty="0"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46.3</a:t>
                      </a:r>
                      <a:endParaRPr sz="2400" b="1" dirty="0">
                        <a:latin typeface="+mn-lt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5707" marR="45707" marT="45707" marB="45707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07376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400" b="1" dirty="0"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38.9</a:t>
                      </a:r>
                      <a:endParaRPr sz="2400" b="1" dirty="0">
                        <a:latin typeface="+mn-lt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5707" marR="45707" marT="45707" marB="45707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07376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400" b="1" dirty="0"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84.4</a:t>
                      </a:r>
                      <a:endParaRPr sz="2400" b="1" dirty="0">
                        <a:latin typeface="+mn-lt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5707" marR="45707" marT="45707" marB="45707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07376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69" name="Google Shape;69;p13"/>
          <p:cNvSpPr txBox="1"/>
          <p:nvPr/>
        </p:nvSpPr>
        <p:spPr>
          <a:xfrm>
            <a:off x="29681851" y="4996745"/>
            <a:ext cx="4693672" cy="1343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7" tIns="45707" rIns="45707" bIns="45707" anchor="t" anchorCtr="0">
            <a:noAutofit/>
          </a:bodyPr>
          <a:lstStyle/>
          <a:p>
            <a:pPr>
              <a:spcAft>
                <a:spcPts val="1029"/>
              </a:spcAft>
            </a:pPr>
            <a:r>
              <a:rPr lang="fr" sz="4000" dirty="0">
                <a:solidFill>
                  <a:srgbClr val="073763"/>
                </a:solidFill>
              </a:rPr>
              <a:t>Quantitative results</a:t>
            </a:r>
            <a:endParaRPr sz="4000" dirty="0">
              <a:solidFill>
                <a:srgbClr val="073763"/>
              </a:solidFill>
            </a:endParaRPr>
          </a:p>
        </p:txBody>
      </p:sp>
      <p:sp>
        <p:nvSpPr>
          <p:cNvPr id="70" name="Google Shape;70;p13"/>
          <p:cNvSpPr txBox="1"/>
          <p:nvPr/>
        </p:nvSpPr>
        <p:spPr>
          <a:xfrm>
            <a:off x="29689265" y="4141471"/>
            <a:ext cx="2699743" cy="7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7" tIns="45707" rIns="45707" bIns="45707" anchor="t" anchorCtr="0">
            <a:noAutofit/>
          </a:bodyPr>
          <a:lstStyle/>
          <a:p>
            <a:pPr>
              <a:spcAft>
                <a:spcPts val="1029"/>
              </a:spcAft>
            </a:pPr>
            <a:r>
              <a:rPr lang="fr" sz="4000" dirty="0">
                <a:solidFill>
                  <a:srgbClr val="073763"/>
                </a:solidFill>
              </a:rPr>
              <a:t>Definition</a:t>
            </a:r>
            <a:endParaRPr sz="3200" dirty="0">
              <a:solidFill>
                <a:srgbClr val="073763"/>
              </a:solidFill>
            </a:endParaRPr>
          </a:p>
        </p:txBody>
      </p:sp>
      <p:sp>
        <p:nvSpPr>
          <p:cNvPr id="71" name="Google Shape;71;p13"/>
          <p:cNvSpPr txBox="1"/>
          <p:nvPr/>
        </p:nvSpPr>
        <p:spPr>
          <a:xfrm>
            <a:off x="32230337" y="4216564"/>
            <a:ext cx="9985629" cy="7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7" tIns="45707" rIns="45707" bIns="45707" anchor="t" anchorCtr="0">
            <a:noAutofit/>
          </a:bodyPr>
          <a:lstStyle/>
          <a:p>
            <a:pPr>
              <a:spcAft>
                <a:spcPts val="1029"/>
              </a:spcAft>
            </a:pPr>
            <a:r>
              <a:rPr lang="fr" sz="3200" dirty="0">
                <a:solidFill>
                  <a:srgbClr val="073763"/>
                </a:solidFill>
              </a:rPr>
              <a:t>➤</a:t>
            </a:r>
            <a:r>
              <a:rPr lang="fr" sz="3200" dirty="0"/>
              <a:t>No manual supervision of visual data</a:t>
            </a:r>
            <a:endParaRPr sz="3200" dirty="0"/>
          </a:p>
        </p:txBody>
      </p:sp>
      <p:pic>
        <p:nvPicPr>
          <p:cNvPr id="75" name="Google Shape;7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038235" y="138276"/>
            <a:ext cx="6077354" cy="1420137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3"/>
          <p:cNvSpPr/>
          <p:nvPr/>
        </p:nvSpPr>
        <p:spPr>
          <a:xfrm>
            <a:off x="428047" y="3688203"/>
            <a:ext cx="12433346" cy="8623540"/>
          </a:xfrm>
          <a:prstGeom prst="roundRect">
            <a:avLst>
              <a:gd name="adj" fmla="val 6321"/>
            </a:avLst>
          </a:prstGeom>
          <a:noFill/>
          <a:ln w="114300" cap="flat" cmpd="sng">
            <a:solidFill>
              <a:srgbClr val="07376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7" tIns="45707" rIns="45707" bIns="45707" anchor="ctr" anchorCtr="0">
            <a:noAutofit/>
          </a:bodyPr>
          <a:lstStyle/>
          <a:p>
            <a:pPr>
              <a:buSzPts val="600"/>
            </a:pPr>
            <a:endParaRPr sz="686" dirty="0">
              <a:solidFill>
                <a:srgbClr val="073763"/>
              </a:solidFill>
            </a:endParaRPr>
          </a:p>
        </p:txBody>
      </p:sp>
      <p:sp>
        <p:nvSpPr>
          <p:cNvPr id="77" name="Google Shape;77;p13"/>
          <p:cNvSpPr txBox="1"/>
          <p:nvPr/>
        </p:nvSpPr>
        <p:spPr>
          <a:xfrm>
            <a:off x="4771535" y="3231753"/>
            <a:ext cx="3775114" cy="914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7" tIns="45707" rIns="45707" bIns="45707" anchor="ctr" anchorCtr="0">
            <a:noAutofit/>
          </a:bodyPr>
          <a:lstStyle/>
          <a:p>
            <a:pPr algn="ctr"/>
            <a:r>
              <a:rPr lang="fr" sz="4800" dirty="0">
                <a:solidFill>
                  <a:srgbClr val="073763"/>
                </a:solidFill>
              </a:rPr>
              <a:t>OVERVIEW</a:t>
            </a:r>
            <a:endParaRPr sz="4800" dirty="0">
              <a:solidFill>
                <a:srgbClr val="073763"/>
              </a:solidFill>
            </a:endParaRPr>
          </a:p>
        </p:txBody>
      </p:sp>
      <p:sp>
        <p:nvSpPr>
          <p:cNvPr id="78" name="Google Shape;78;p13"/>
          <p:cNvSpPr txBox="1"/>
          <p:nvPr/>
        </p:nvSpPr>
        <p:spPr>
          <a:xfrm>
            <a:off x="806805" y="4023094"/>
            <a:ext cx="11724336" cy="44227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7" tIns="45707" rIns="45707" bIns="45707" anchor="t" anchorCtr="0">
            <a:noAutofit/>
          </a:bodyPr>
          <a:lstStyle/>
          <a:p>
            <a:pPr>
              <a:buSzPts val="600"/>
            </a:pPr>
            <a:r>
              <a:rPr lang="fr" sz="4000" dirty="0">
                <a:solidFill>
                  <a:srgbClr val="073763"/>
                </a:solidFill>
              </a:rPr>
              <a:t>Motivation </a:t>
            </a:r>
            <a:endParaRPr sz="4000" dirty="0">
              <a:solidFill>
                <a:srgbClr val="073763"/>
              </a:solidFill>
            </a:endParaRPr>
          </a:p>
          <a:p>
            <a:pPr>
              <a:spcBef>
                <a:spcPts val="1543"/>
              </a:spcBef>
              <a:buSzPts val="600"/>
            </a:pPr>
            <a:r>
              <a:rPr lang="fr" sz="3200" dirty="0">
                <a:solidFill>
                  <a:srgbClr val="073763"/>
                </a:solidFill>
              </a:rPr>
              <a:t>➤</a:t>
            </a:r>
            <a:r>
              <a:rPr lang="fr" sz="3200" dirty="0"/>
              <a:t>Manual annotation for Video Question Answering is expensive</a:t>
            </a:r>
            <a:endParaRPr sz="3200" dirty="0"/>
          </a:p>
          <a:p>
            <a:pPr>
              <a:spcBef>
                <a:spcPts val="1543"/>
              </a:spcBef>
              <a:buSzPts val="600"/>
            </a:pPr>
            <a:r>
              <a:rPr lang="fr" sz="3200" dirty="0">
                <a:solidFill>
                  <a:srgbClr val="073763"/>
                </a:solidFill>
              </a:rPr>
              <a:t>➤</a:t>
            </a:r>
            <a:r>
              <a:rPr lang="fr" sz="3200" dirty="0"/>
              <a:t>Text-only annotations are easier to obtain</a:t>
            </a:r>
            <a:endParaRPr sz="3200" dirty="0"/>
          </a:p>
          <a:p>
            <a:pPr>
              <a:spcBef>
                <a:spcPts val="1543"/>
              </a:spcBef>
            </a:pPr>
            <a:r>
              <a:rPr lang="fr" sz="4000" dirty="0">
                <a:solidFill>
                  <a:srgbClr val="073763"/>
                </a:solidFill>
              </a:rPr>
              <a:t>Goal</a:t>
            </a:r>
            <a:endParaRPr sz="4000" dirty="0">
              <a:solidFill>
                <a:srgbClr val="073763"/>
              </a:solidFill>
            </a:endParaRPr>
          </a:p>
          <a:p>
            <a:pPr>
              <a:spcBef>
                <a:spcPts val="1543"/>
              </a:spcBef>
            </a:pPr>
            <a:r>
              <a:rPr lang="fr" sz="3000" dirty="0">
                <a:solidFill>
                  <a:srgbClr val="073763"/>
                </a:solidFill>
              </a:rPr>
              <a:t>➤</a:t>
            </a:r>
            <a:r>
              <a:rPr lang="fr" sz="3200" dirty="0"/>
              <a:t>Tackle Video Question Answering (VideoQA) without using any manual supervision of visual data</a:t>
            </a:r>
            <a:endParaRPr sz="3200" dirty="0"/>
          </a:p>
          <a:p>
            <a:pPr>
              <a:spcBef>
                <a:spcPts val="1543"/>
              </a:spcBef>
              <a:buSzPts val="600"/>
            </a:pPr>
            <a:endParaRPr sz="3600" dirty="0">
              <a:solidFill>
                <a:srgbClr val="073763"/>
              </a:solidFill>
            </a:endParaRPr>
          </a:p>
          <a:p>
            <a:pPr>
              <a:spcBef>
                <a:spcPts val="1543"/>
              </a:spcBef>
              <a:spcAft>
                <a:spcPts val="1543"/>
              </a:spcAft>
              <a:buSzPts val="600"/>
            </a:pPr>
            <a:endParaRPr sz="3000" dirty="0">
              <a:solidFill>
                <a:srgbClr val="073763"/>
              </a:solidFill>
            </a:endParaRPr>
          </a:p>
        </p:txBody>
      </p:sp>
      <p:sp>
        <p:nvSpPr>
          <p:cNvPr id="79" name="Google Shape;79;p13"/>
          <p:cNvSpPr txBox="1"/>
          <p:nvPr/>
        </p:nvSpPr>
        <p:spPr>
          <a:xfrm>
            <a:off x="13390849" y="4103744"/>
            <a:ext cx="9304714" cy="38962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7" tIns="45707" rIns="45707" bIns="45707" anchor="t" anchorCtr="0">
            <a:noAutofit/>
          </a:bodyPr>
          <a:lstStyle/>
          <a:p>
            <a:r>
              <a:rPr lang="fr" sz="3000" dirty="0">
                <a:solidFill>
                  <a:srgbClr val="073763"/>
                </a:solidFill>
              </a:rPr>
              <a:t>➤</a:t>
            </a:r>
            <a:r>
              <a:rPr lang="fr" sz="3000" dirty="0"/>
              <a:t>Generated from HowTo100M</a:t>
            </a:r>
            <a:endParaRPr sz="3000" dirty="0"/>
          </a:p>
          <a:p>
            <a:pPr>
              <a:spcBef>
                <a:spcPts val="1543"/>
              </a:spcBef>
              <a:buSzPts val="600"/>
            </a:pPr>
            <a:r>
              <a:rPr lang="fr" sz="3000" dirty="0">
                <a:solidFill>
                  <a:srgbClr val="073763"/>
                </a:solidFill>
              </a:rPr>
              <a:t>➤</a:t>
            </a:r>
            <a:r>
              <a:rPr lang="fr" sz="3000" dirty="0"/>
              <a:t>69M video-question-answer triplets </a:t>
            </a:r>
            <a:endParaRPr sz="3000" dirty="0"/>
          </a:p>
          <a:p>
            <a:pPr>
              <a:spcBef>
                <a:spcPts val="1543"/>
              </a:spcBef>
              <a:buSzPts val="600"/>
            </a:pPr>
            <a:r>
              <a:rPr lang="fr" sz="3000" dirty="0">
                <a:solidFill>
                  <a:srgbClr val="073763"/>
                </a:solidFill>
              </a:rPr>
              <a:t>➤</a:t>
            </a:r>
            <a:r>
              <a:rPr lang="fr" sz="3000" dirty="0"/>
              <a:t>Noisy:</a:t>
            </a:r>
            <a:endParaRPr lang="fr-FR" sz="3000" dirty="0"/>
          </a:p>
          <a:p>
            <a:pPr>
              <a:spcBef>
                <a:spcPts val="1543"/>
              </a:spcBef>
              <a:buSzPts val="600"/>
            </a:pPr>
            <a:r>
              <a:rPr lang="fr-FR" sz="3000" dirty="0">
                <a:solidFill>
                  <a:srgbClr val="274E13"/>
                </a:solidFill>
              </a:rPr>
              <a:t>≃30% correct samples</a:t>
            </a:r>
          </a:p>
          <a:p>
            <a:pPr>
              <a:spcBef>
                <a:spcPts val="1543"/>
              </a:spcBef>
              <a:buSzPts val="600"/>
            </a:pPr>
            <a:r>
              <a:rPr lang="fr" sz="3000" dirty="0">
                <a:solidFill>
                  <a:srgbClr val="FF9900"/>
                </a:solidFill>
              </a:rPr>
              <a:t>≃31% question-answer generation errors</a:t>
            </a:r>
            <a:endParaRPr sz="3000" dirty="0">
              <a:solidFill>
                <a:srgbClr val="FF9900"/>
              </a:solidFill>
            </a:endParaRPr>
          </a:p>
          <a:p>
            <a:pPr>
              <a:spcBef>
                <a:spcPts val="1543"/>
              </a:spcBef>
              <a:spcAft>
                <a:spcPts val="1543"/>
              </a:spcAft>
              <a:buSzPts val="600"/>
            </a:pPr>
            <a:r>
              <a:rPr lang="fr" sz="3000" dirty="0">
                <a:solidFill>
                  <a:srgbClr val="FF0000"/>
                </a:solidFill>
              </a:rPr>
              <a:t>≃39% question-answers unrelated to the video</a:t>
            </a:r>
            <a:endParaRPr sz="3000" dirty="0">
              <a:solidFill>
                <a:srgbClr val="FF0000"/>
              </a:solidFill>
            </a:endParaRPr>
          </a:p>
        </p:txBody>
      </p:sp>
      <p:sp>
        <p:nvSpPr>
          <p:cNvPr id="85" name="Google Shape;85;p13"/>
          <p:cNvSpPr/>
          <p:nvPr/>
        </p:nvSpPr>
        <p:spPr>
          <a:xfrm>
            <a:off x="428047" y="12880962"/>
            <a:ext cx="12433346" cy="11435385"/>
          </a:xfrm>
          <a:prstGeom prst="roundRect">
            <a:avLst>
              <a:gd name="adj" fmla="val 6321"/>
            </a:avLst>
          </a:prstGeom>
          <a:noFill/>
          <a:ln w="114300" cap="flat" cmpd="sng">
            <a:solidFill>
              <a:srgbClr val="07376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7" tIns="45707" rIns="45707" bIns="45707" anchor="ctr" anchorCtr="0">
            <a:noAutofit/>
          </a:bodyPr>
          <a:lstStyle/>
          <a:p>
            <a:endParaRPr sz="686" dirty="0">
              <a:solidFill>
                <a:srgbClr val="073763"/>
              </a:solidFill>
            </a:endParaRPr>
          </a:p>
        </p:txBody>
      </p:sp>
      <p:sp>
        <p:nvSpPr>
          <p:cNvPr id="86" name="Google Shape;86;p13"/>
          <p:cNvSpPr txBox="1"/>
          <p:nvPr/>
        </p:nvSpPr>
        <p:spPr>
          <a:xfrm>
            <a:off x="851334" y="8278172"/>
            <a:ext cx="6420086" cy="38087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7" tIns="45707" rIns="45707" bIns="45707" anchor="t" anchorCtr="0">
            <a:spAutoFit/>
          </a:bodyPr>
          <a:lstStyle/>
          <a:p>
            <a:r>
              <a:rPr lang="fr" sz="4000" dirty="0">
                <a:solidFill>
                  <a:srgbClr val="073763"/>
                </a:solidFill>
              </a:rPr>
              <a:t>Idea</a:t>
            </a:r>
            <a:endParaRPr sz="4000" dirty="0">
              <a:solidFill>
                <a:srgbClr val="073763"/>
              </a:solidFill>
            </a:endParaRPr>
          </a:p>
          <a:p>
            <a:pPr>
              <a:spcBef>
                <a:spcPts val="1543"/>
              </a:spcBef>
            </a:pPr>
            <a:r>
              <a:rPr lang="fr" sz="3200" dirty="0">
                <a:solidFill>
                  <a:srgbClr val="073763"/>
                </a:solidFill>
              </a:rPr>
              <a:t>➤</a:t>
            </a:r>
            <a:r>
              <a:rPr lang="fr" sz="3200" dirty="0"/>
              <a:t>Automatically generate VideoQA training data from narrated videos</a:t>
            </a:r>
            <a:endParaRPr sz="3200" dirty="0"/>
          </a:p>
          <a:p>
            <a:pPr>
              <a:spcBef>
                <a:spcPts val="1543"/>
              </a:spcBef>
              <a:spcAft>
                <a:spcPts val="1543"/>
              </a:spcAft>
            </a:pPr>
            <a:r>
              <a:rPr lang="fr" sz="3200" dirty="0">
                <a:solidFill>
                  <a:srgbClr val="073763"/>
                </a:solidFill>
              </a:rPr>
              <a:t>➤</a:t>
            </a:r>
            <a:r>
              <a:rPr lang="fr" sz="3200" dirty="0"/>
              <a:t>Rely on cross-modal supervision and language models trained on text-only annotations </a:t>
            </a:r>
            <a:endParaRPr sz="800" dirty="0"/>
          </a:p>
        </p:txBody>
      </p:sp>
      <p:sp>
        <p:nvSpPr>
          <p:cNvPr id="87" name="Google Shape;87;p13"/>
          <p:cNvSpPr txBox="1"/>
          <p:nvPr/>
        </p:nvSpPr>
        <p:spPr>
          <a:xfrm>
            <a:off x="3068220" y="12383917"/>
            <a:ext cx="7181743" cy="914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7" tIns="45707" rIns="45707" bIns="45707" anchor="ctr" anchorCtr="0">
            <a:noAutofit/>
          </a:bodyPr>
          <a:lstStyle/>
          <a:p>
            <a:pPr algn="ctr">
              <a:buSzPts val="600"/>
            </a:pPr>
            <a:r>
              <a:rPr lang="fr" sz="4800" dirty="0">
                <a:solidFill>
                  <a:srgbClr val="073763"/>
                </a:solidFill>
              </a:rPr>
              <a:t>Generating VideoQA data</a:t>
            </a:r>
            <a:endParaRPr sz="4800" dirty="0">
              <a:solidFill>
                <a:srgbClr val="073763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Google Shape;89;p13"/>
              <p:cNvSpPr txBox="1"/>
              <p:nvPr/>
            </p:nvSpPr>
            <p:spPr>
              <a:xfrm>
                <a:off x="806805" y="20771624"/>
                <a:ext cx="11865643" cy="344533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5707" tIns="45707" rIns="45707" bIns="45707" anchor="t" anchorCtr="0">
                <a:noAutofit/>
              </a:bodyPr>
              <a:lstStyle/>
              <a:p>
                <a:r>
                  <a:rPr lang="fr-FR" sz="4000" dirty="0">
                    <a:solidFill>
                      <a:srgbClr val="0E4A7E"/>
                    </a:solidFill>
                  </a:rPr>
                  <a:t>Generation procedure</a:t>
                </a:r>
              </a:p>
              <a:p>
                <a:pPr>
                  <a:lnSpc>
                    <a:spcPct val="150000"/>
                  </a:lnSpc>
                </a:pPr>
                <a:r>
                  <a:rPr lang="fr-FR" sz="3200" b="1" dirty="0"/>
                  <a:t>Input:</a:t>
                </a:r>
                <a:r>
                  <a:rPr lang="fr-FR" sz="3200" dirty="0"/>
                  <a:t> video with raw speech</a:t>
                </a:r>
                <a:r>
                  <a:rPr lang="fr-FR" sz="3200" i="1" dirty="0"/>
                  <a:t> </a:t>
                </a:r>
                <a14:m>
                  <m:oMath xmlns:m="http://schemas.openxmlformats.org/officeDocument/2006/math">
                    <m:r>
                      <a:rPr lang="fr-FR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fr-FR" sz="3200" dirty="0">
                    <a:solidFill>
                      <a:srgbClr val="073763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fr-FR" sz="3200" dirty="0">
                    <a:solidFill>
                      <a:srgbClr val="073763"/>
                    </a:solidFill>
                  </a:rPr>
                  <a:t>                  </a:t>
                </a:r>
                <a:r>
                  <a:rPr lang="fr-FR" sz="3200" b="1" dirty="0"/>
                  <a:t>Output:</a:t>
                </a:r>
                <a:r>
                  <a:rPr lang="fr-FR" sz="3200" dirty="0"/>
                  <a:t> </a:t>
                </a:r>
                <a:r>
                  <a:rPr lang="fr-FR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sz="32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v</m:t>
                    </m:r>
                    <m:r>
                      <a:rPr lang="fr-FR" sz="32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fr-FR" sz="32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q</m:t>
                    </m:r>
                    <m:r>
                      <a:rPr lang="fr-FR" sz="32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fr-FR" sz="32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  <m:r>
                      <a:rPr lang="fr-FR" sz="32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fr-FR" sz="3200" dirty="0"/>
                  <a:t>triplet</a:t>
                </a:r>
                <a:endParaRPr lang="fr-FR" sz="3200" b="1" i="1" dirty="0"/>
              </a:p>
              <a:p>
                <a:pPr marL="228584" indent="-299335">
                  <a:buSzPts val="3500"/>
                  <a:buAutoNum type="arabicPeriod"/>
                </a:pPr>
                <a:r>
                  <a:rPr lang="fr-FR" sz="3200" dirty="0"/>
                  <a:t> Punctuation: extract speech sentence </a:t>
                </a:r>
                <a:r>
                  <a:rPr lang="fr-FR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p(s) </a:t>
                </a:r>
              </a:p>
              <a:p>
                <a:pPr marL="228584" indent="-299335">
                  <a:buSzPts val="3500"/>
                  <a:buAutoNum type="arabicPeriod"/>
                </a:pPr>
                <a:r>
                  <a:rPr lang="fr-FR" sz="3200" dirty="0"/>
                  <a:t> Video extraction: extract clip </a:t>
                </a:r>
                <a14:m>
                  <m:oMath xmlns:m="http://schemas.openxmlformats.org/officeDocument/2006/math">
                    <m:r>
                      <a:rPr lang="fr-FR" sz="3200" i="1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fr-FR" sz="3200" dirty="0"/>
                  <a:t> temporally aligned with </a:t>
                </a:r>
                <a:r>
                  <a:rPr lang="fr-FR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p(s)</a:t>
                </a:r>
              </a:p>
              <a:p>
                <a:pPr marL="228584" indent="-299335">
                  <a:buSzPts val="3500"/>
                  <a:buFont typeface="Arial"/>
                  <a:buAutoNum type="arabicPeriod"/>
                </a:pPr>
                <a:r>
                  <a:rPr lang="fr-FR" sz="3200" dirty="0"/>
                  <a:t> Answer extraction: extract answer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sz="32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  <m:r>
                      <a:rPr lang="fr-FR" sz="32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fr-FR" sz="32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Ta</m:t>
                    </m:r>
                    <m:d>
                      <m:dPr>
                        <m:ctrlP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fr-FR" sz="32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</m:t>
                        </m:r>
                        <m:d>
                          <m:dPr>
                            <m:ctrlPr>
                              <a:rPr lang="fr-FR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fr-FR" sz="32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s</m:t>
                            </m:r>
                          </m:e>
                        </m:d>
                      </m:e>
                    </m:d>
                  </m:oMath>
                </a14:m>
                <a:endParaRPr lang="fr-FR" sz="3200" dirty="0">
                  <a:ea typeface="Cambria Math" panose="02040503050406030204" pitchFamily="18" charset="0"/>
                </a:endParaRPr>
              </a:p>
              <a:p>
                <a:pPr marL="228584" indent="-299335">
                  <a:buSzPts val="3500"/>
                  <a:buAutoNum type="arabicPeriod"/>
                </a:pPr>
                <a:r>
                  <a:rPr lang="fr-FR" sz="3200" dirty="0"/>
                  <a:t> Question generation: generate question </a:t>
                </a:r>
                <a:r>
                  <a:rPr lang="fr-FR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q </a:t>
                </a:r>
                <a14:m>
                  <m:oMath xmlns:m="http://schemas.openxmlformats.org/officeDocument/2006/math">
                    <m:r>
                      <a:rPr lang="fr-FR" sz="32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fr-FR" sz="32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Tq</m:t>
                    </m:r>
                    <m:d>
                      <m:dPr>
                        <m:ctrlPr>
                          <a:rPr lang="fr-F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fr-FR" sz="32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a</m:t>
                        </m:r>
                        <m:r>
                          <a:rPr lang="fr-FR" sz="32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 </m:t>
                        </m:r>
                        <m:r>
                          <m:rPr>
                            <m:sty m:val="p"/>
                          </m:rPr>
                          <a:rPr lang="fr-FR" sz="32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</m:t>
                        </m:r>
                        <m:d>
                          <m:dPr>
                            <m:ctrlPr>
                              <a:rPr lang="fr-FR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fr-FR" sz="32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s</m:t>
                            </m:r>
                          </m:e>
                        </m:d>
                      </m:e>
                    </m:d>
                  </m:oMath>
                </a14:m>
                <a:endParaRPr sz="32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9" name="Google Shape;89;p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805" y="20771624"/>
                <a:ext cx="11865643" cy="3445336"/>
              </a:xfrm>
              <a:prstGeom prst="rect">
                <a:avLst/>
              </a:prstGeom>
              <a:blipFill>
                <a:blip r:embed="rId4"/>
                <a:stretch>
                  <a:fillRect l="-2246" t="-3297" r="-107" b="-696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Google Shape;90;p13"/>
              <p:cNvSpPr txBox="1"/>
              <p:nvPr/>
            </p:nvSpPr>
            <p:spPr>
              <a:xfrm>
                <a:off x="806805" y="18042702"/>
                <a:ext cx="12349702" cy="272892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5707" tIns="45707" rIns="45707" bIns="45707" anchor="t" anchorCtr="0">
                <a:noAutofit/>
              </a:bodyPr>
              <a:lstStyle/>
              <a:p>
                <a:r>
                  <a:rPr lang="fr" sz="4000" dirty="0">
                    <a:solidFill>
                      <a:srgbClr val="073763"/>
                    </a:solidFill>
                  </a:rPr>
                  <a:t>Text-only supervision</a:t>
                </a:r>
              </a:p>
              <a:p>
                <a:pPr>
                  <a:lnSpc>
                    <a:spcPct val="150000"/>
                  </a:lnSpc>
                </a:pPr>
                <a:r>
                  <a:rPr lang="fr-FR" sz="3200" dirty="0">
                    <a:solidFill>
                      <a:srgbClr val="073763"/>
                    </a:solidFill>
                  </a:rPr>
                  <a:t>➤</a:t>
                </a:r>
                <a:r>
                  <a:rPr lang="fr-FR" sz="3200" b="1" dirty="0"/>
                  <a:t>Assumption: </a:t>
                </a:r>
                <a:r>
                  <a:rPr lang="fr-FR" sz="3200" dirty="0"/>
                  <a:t>weak correlation between video and speech</a:t>
                </a:r>
                <a:endParaRPr sz="3200" dirty="0">
                  <a:solidFill>
                    <a:srgbClr val="073763"/>
                  </a:solidFill>
                </a:endParaRPr>
              </a:p>
              <a:p>
                <a:pPr>
                  <a:spcBef>
                    <a:spcPts val="1543"/>
                  </a:spcBef>
                </a:pPr>
                <a:r>
                  <a:rPr lang="fr" sz="3200" dirty="0">
                    <a:solidFill>
                      <a:srgbClr val="073763"/>
                    </a:solidFill>
                  </a:rPr>
                  <a:t>➤</a:t>
                </a:r>
                <a:r>
                  <a:rPr lang="fr" sz="3200" dirty="0"/>
                  <a:t>Punctuator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" sz="32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p</m:t>
                    </m:r>
                  </m:oMath>
                </a14:m>
                <a:r>
                  <a:rPr lang="fr" sz="3200" dirty="0"/>
                  <a:t> is trained on a punctuated corpus</a:t>
                </a:r>
                <a:endParaRPr sz="3200" b="1" dirty="0"/>
              </a:p>
              <a:p>
                <a:pPr>
                  <a:spcBef>
                    <a:spcPts val="1543"/>
                  </a:spcBef>
                  <a:spcAft>
                    <a:spcPts val="1543"/>
                  </a:spcAft>
                </a:pPr>
                <a:r>
                  <a:rPr lang="fr" sz="3200" dirty="0">
                    <a:solidFill>
                      <a:srgbClr val="073763"/>
                    </a:solidFill>
                  </a:rPr>
                  <a:t>➤</a:t>
                </a:r>
                <a:r>
                  <a:rPr lang="fr" sz="3200" dirty="0"/>
                  <a:t>Transformers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" sz="32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T</m:t>
                    </m:r>
                    <m:r>
                      <m:rPr>
                        <m:sty m:val="p"/>
                      </m:rPr>
                      <a:rPr lang="fr" sz="3200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</m:oMath>
                </a14:m>
                <a:r>
                  <a:rPr lang="fr" sz="3200" i="1" baseline="-25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fr" sz="3200" dirty="0"/>
                  <a:t>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" sz="32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T</m:t>
                    </m:r>
                    <m:r>
                      <m:rPr>
                        <m:sty m:val="p"/>
                      </m:rPr>
                      <a:rPr lang="fr" sz="3200" baseline="-25000" err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q</m:t>
                    </m:r>
                  </m:oMath>
                </a14:m>
                <a:r>
                  <a:rPr lang="fr" sz="3200" i="1" dirty="0"/>
                  <a:t> </a:t>
                </a:r>
                <a:r>
                  <a:rPr lang="fr" sz="3200" dirty="0"/>
                  <a:t>are trained on question-answers</a:t>
                </a:r>
                <a:endParaRPr sz="3200" i="1" dirty="0"/>
              </a:p>
            </p:txBody>
          </p:sp>
        </mc:Choice>
        <mc:Fallback xmlns="">
          <p:sp>
            <p:nvSpPr>
              <p:cNvPr id="90" name="Google Shape;90;p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805" y="18042702"/>
                <a:ext cx="12349702" cy="2728922"/>
              </a:xfrm>
              <a:prstGeom prst="rect">
                <a:avLst/>
              </a:prstGeom>
              <a:blipFill>
                <a:blip r:embed="rId5"/>
                <a:stretch>
                  <a:fillRect l="-2158" t="-3704" b="-925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1" name="Google Shape;91;p13"/>
          <p:cNvSpPr/>
          <p:nvPr/>
        </p:nvSpPr>
        <p:spPr>
          <a:xfrm>
            <a:off x="13119536" y="19653037"/>
            <a:ext cx="15906086" cy="4663311"/>
          </a:xfrm>
          <a:prstGeom prst="roundRect">
            <a:avLst>
              <a:gd name="adj" fmla="val 6321"/>
            </a:avLst>
          </a:prstGeom>
          <a:noFill/>
          <a:ln w="114300" cap="flat" cmpd="sng">
            <a:solidFill>
              <a:srgbClr val="07376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7" tIns="45707" rIns="45707" bIns="45707" anchor="ctr" anchorCtr="0">
            <a:noAutofit/>
          </a:bodyPr>
          <a:lstStyle/>
          <a:p>
            <a:endParaRPr sz="686" dirty="0">
              <a:solidFill>
                <a:srgbClr val="073763"/>
              </a:solidFill>
            </a:endParaRPr>
          </a:p>
        </p:txBody>
      </p:sp>
      <p:sp>
        <p:nvSpPr>
          <p:cNvPr id="92" name="Google Shape;92;p13"/>
          <p:cNvSpPr txBox="1"/>
          <p:nvPr/>
        </p:nvSpPr>
        <p:spPr>
          <a:xfrm>
            <a:off x="15291935" y="19391004"/>
            <a:ext cx="11631086" cy="55285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7" tIns="45707" rIns="45707" bIns="45707" anchor="ctr" anchorCtr="0">
            <a:noAutofit/>
          </a:bodyPr>
          <a:lstStyle/>
          <a:p>
            <a:pPr algn="ctr"/>
            <a:r>
              <a:rPr lang="fr" sz="4800" dirty="0">
                <a:solidFill>
                  <a:srgbClr val="073763"/>
                </a:solidFill>
              </a:rPr>
              <a:t>iVQA: new dataset for VideoQA evaluation</a:t>
            </a:r>
            <a:endParaRPr sz="4800" dirty="0">
              <a:solidFill>
                <a:srgbClr val="073763"/>
              </a:solidFill>
            </a:endParaRPr>
          </a:p>
        </p:txBody>
      </p:sp>
      <p:sp>
        <p:nvSpPr>
          <p:cNvPr id="93" name="Google Shape;93;p13"/>
          <p:cNvSpPr txBox="1"/>
          <p:nvPr/>
        </p:nvSpPr>
        <p:spPr>
          <a:xfrm>
            <a:off x="13502956" y="19998524"/>
            <a:ext cx="6744472" cy="42262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7" tIns="45707" rIns="45707" bIns="45707" anchor="t" anchorCtr="0">
            <a:noAutofit/>
          </a:bodyPr>
          <a:lstStyle/>
          <a:p>
            <a:r>
              <a:rPr lang="fr" sz="3200" dirty="0">
                <a:solidFill>
                  <a:srgbClr val="073763"/>
                </a:solidFill>
              </a:rPr>
              <a:t>➤</a:t>
            </a:r>
            <a:r>
              <a:rPr lang="fr" sz="3200" dirty="0"/>
              <a:t>10,000 videos from HowTo100M</a:t>
            </a:r>
            <a:endParaRPr sz="3200" dirty="0"/>
          </a:p>
          <a:p>
            <a:pPr>
              <a:spcBef>
                <a:spcPts val="1543"/>
              </a:spcBef>
              <a:buSzPts val="600"/>
            </a:pPr>
            <a:r>
              <a:rPr lang="fr" sz="3200" dirty="0">
                <a:solidFill>
                  <a:srgbClr val="073763"/>
                </a:solidFill>
              </a:rPr>
              <a:t>➤</a:t>
            </a:r>
            <a:r>
              <a:rPr lang="fr" sz="3200" dirty="0"/>
              <a:t>Manually annotated</a:t>
            </a:r>
            <a:endParaRPr sz="3200" dirty="0"/>
          </a:p>
          <a:p>
            <a:pPr>
              <a:spcBef>
                <a:spcPts val="1543"/>
              </a:spcBef>
            </a:pPr>
            <a:r>
              <a:rPr lang="fr" sz="3200" dirty="0">
                <a:solidFill>
                  <a:srgbClr val="073763"/>
                </a:solidFill>
              </a:rPr>
              <a:t>➤</a:t>
            </a:r>
            <a:r>
              <a:rPr lang="fr" sz="3200" dirty="0"/>
              <a:t>10,000 open-ended questions</a:t>
            </a:r>
            <a:endParaRPr sz="3200" dirty="0"/>
          </a:p>
          <a:p>
            <a:pPr>
              <a:spcBef>
                <a:spcPts val="1543"/>
              </a:spcBef>
              <a:buSzPts val="600"/>
            </a:pPr>
            <a:r>
              <a:rPr lang="fr" sz="3200" dirty="0">
                <a:solidFill>
                  <a:srgbClr val="073763"/>
                </a:solidFill>
              </a:rPr>
              <a:t>➤</a:t>
            </a:r>
            <a:r>
              <a:rPr lang="fr" sz="3200" dirty="0"/>
              <a:t>5 correct answers per question for a detailed evaluation</a:t>
            </a:r>
            <a:endParaRPr sz="3200" dirty="0"/>
          </a:p>
          <a:p>
            <a:pPr>
              <a:spcBef>
                <a:spcPts val="1543"/>
              </a:spcBef>
              <a:spcAft>
                <a:spcPts val="1543"/>
              </a:spcAft>
              <a:buSzPts val="600"/>
            </a:pPr>
            <a:r>
              <a:rPr lang="fr" sz="3200" dirty="0">
                <a:solidFill>
                  <a:srgbClr val="073763"/>
                </a:solidFill>
              </a:rPr>
              <a:t>➤</a:t>
            </a:r>
            <a:r>
              <a:rPr lang="fr" sz="3200" dirty="0"/>
              <a:t>Exclusion of non-visual questions to reduce language bias </a:t>
            </a:r>
            <a:endParaRPr sz="3200" dirty="0"/>
          </a:p>
        </p:txBody>
      </p:sp>
      <p:sp>
        <p:nvSpPr>
          <p:cNvPr id="95" name="Google Shape;95;p13"/>
          <p:cNvSpPr txBox="1"/>
          <p:nvPr/>
        </p:nvSpPr>
        <p:spPr>
          <a:xfrm>
            <a:off x="29613298" y="5797156"/>
            <a:ext cx="13312579" cy="1642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7" tIns="45707" rIns="45707" bIns="45707" anchor="t" anchorCtr="0">
            <a:noAutofit/>
          </a:bodyPr>
          <a:lstStyle/>
          <a:p>
            <a:pPr>
              <a:spcAft>
                <a:spcPts val="1029"/>
              </a:spcAft>
            </a:pPr>
            <a:r>
              <a:rPr lang="fr" sz="3000" dirty="0">
                <a:solidFill>
                  <a:srgbClr val="073763"/>
                </a:solidFill>
              </a:rPr>
              <a:t>➤</a:t>
            </a:r>
            <a:r>
              <a:rPr lang="fr" sz="3000" dirty="0"/>
              <a:t>Our model trained on HowToVQA69M</a:t>
            </a:r>
            <a:r>
              <a:rPr lang="fr" sz="3000" dirty="0">
                <a:solidFill>
                  <a:srgbClr val="FF00FF"/>
                </a:solidFill>
              </a:rPr>
              <a:t> (iii) </a:t>
            </a:r>
            <a:r>
              <a:rPr lang="fr" sz="3000" dirty="0"/>
              <a:t>outperforms its language-only variant</a:t>
            </a:r>
            <a:r>
              <a:rPr lang="fr" sz="3000" i="1" dirty="0"/>
              <a:t> </a:t>
            </a:r>
            <a:r>
              <a:rPr lang="fr" sz="3000" dirty="0">
                <a:solidFill>
                  <a:srgbClr val="FF00FF"/>
                </a:solidFill>
              </a:rPr>
              <a:t>(i) </a:t>
            </a:r>
            <a:r>
              <a:rPr lang="fr" sz="3000" dirty="0"/>
              <a:t>and</a:t>
            </a:r>
            <a:r>
              <a:rPr lang="fr" sz="3000" i="1" dirty="0"/>
              <a:t> </a:t>
            </a:r>
            <a:r>
              <a:rPr lang="fr" sz="3000" dirty="0"/>
              <a:t>its variant trained on HowTo100M </a:t>
            </a:r>
            <a:r>
              <a:rPr lang="fr" sz="3000" dirty="0">
                <a:solidFill>
                  <a:srgbClr val="FF00FF"/>
                </a:solidFill>
              </a:rPr>
              <a:t>(ii)</a:t>
            </a:r>
            <a:r>
              <a:rPr lang="fr" sz="3000" dirty="0">
                <a:solidFill>
                  <a:srgbClr val="073763"/>
                </a:solidFill>
              </a:rPr>
              <a:t> </a:t>
            </a:r>
            <a:endParaRPr sz="3000" dirty="0"/>
          </a:p>
        </p:txBody>
      </p:sp>
      <p:sp>
        <p:nvSpPr>
          <p:cNvPr id="96" name="Google Shape;96;p13"/>
          <p:cNvSpPr txBox="1"/>
          <p:nvPr/>
        </p:nvSpPr>
        <p:spPr>
          <a:xfrm>
            <a:off x="29613298" y="9774488"/>
            <a:ext cx="4761769" cy="7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7" tIns="45707" rIns="45707" bIns="45707" anchor="t" anchorCtr="0">
            <a:noAutofit/>
          </a:bodyPr>
          <a:lstStyle/>
          <a:p>
            <a:pPr>
              <a:spcAft>
                <a:spcPts val="1029"/>
              </a:spcAft>
            </a:pPr>
            <a:r>
              <a:rPr lang="fr" sz="4000" dirty="0">
                <a:solidFill>
                  <a:srgbClr val="073763"/>
                </a:solidFill>
              </a:rPr>
              <a:t>Qualitative results</a:t>
            </a:r>
            <a:endParaRPr sz="4000" dirty="0">
              <a:solidFill>
                <a:srgbClr val="073763"/>
              </a:solidFill>
            </a:endParaRPr>
          </a:p>
        </p:txBody>
      </p:sp>
      <p:sp>
        <p:nvSpPr>
          <p:cNvPr id="97" name="Google Shape;97;p13"/>
          <p:cNvSpPr txBox="1"/>
          <p:nvPr/>
        </p:nvSpPr>
        <p:spPr>
          <a:xfrm>
            <a:off x="39107573" y="12176363"/>
            <a:ext cx="3544955" cy="2210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7" tIns="45707" rIns="45707" bIns="45707" anchor="t" anchorCtr="0">
            <a:noAutofit/>
          </a:bodyPr>
          <a:lstStyle/>
          <a:p>
            <a:r>
              <a:rPr lang="fr" sz="2400" b="1" dirty="0"/>
              <a:t>Question:</a:t>
            </a:r>
            <a:r>
              <a:rPr lang="fr" sz="2400" dirty="0"/>
              <a:t> What fruit is shown at the end?</a:t>
            </a:r>
            <a:endParaRPr sz="2400" dirty="0"/>
          </a:p>
          <a:p>
            <a:r>
              <a:rPr lang="fr" sz="2400" b="1" dirty="0"/>
              <a:t>GT Answer: </a:t>
            </a:r>
            <a:r>
              <a:rPr lang="fr" sz="2400" dirty="0"/>
              <a:t>watermelon (5)</a:t>
            </a:r>
            <a:endParaRPr sz="2400" dirty="0"/>
          </a:p>
          <a:p>
            <a:r>
              <a:rPr lang="fr" sz="2400" b="1" dirty="0"/>
              <a:t>QA-T </a:t>
            </a:r>
            <a:r>
              <a:rPr lang="fr" sz="2400" dirty="0">
                <a:solidFill>
                  <a:srgbClr val="FF00FF"/>
                </a:solidFill>
                <a:ea typeface="Times New Roman"/>
                <a:cs typeface="Times New Roman"/>
                <a:sym typeface="Times New Roman"/>
              </a:rPr>
              <a:t>(i)</a:t>
            </a:r>
            <a:r>
              <a:rPr lang="fr" sz="2400" b="1" dirty="0"/>
              <a:t>:</a:t>
            </a:r>
            <a:r>
              <a:rPr lang="fr" sz="2400" dirty="0">
                <a:solidFill>
                  <a:srgbClr val="FF0000"/>
                </a:solidFill>
              </a:rPr>
              <a:t> pineapple</a:t>
            </a:r>
            <a:endParaRPr sz="2400" dirty="0">
              <a:solidFill>
                <a:srgbClr val="FF0000"/>
              </a:solidFill>
            </a:endParaRPr>
          </a:p>
          <a:p>
            <a:r>
              <a:rPr lang="fr" sz="2400" b="1" dirty="0"/>
              <a:t>VQA-T </a:t>
            </a:r>
            <a:r>
              <a:rPr lang="fr" sz="2400" dirty="0">
                <a:solidFill>
                  <a:srgbClr val="FF00FF"/>
                </a:solidFill>
                <a:ea typeface="Times New Roman"/>
                <a:cs typeface="Times New Roman"/>
                <a:sym typeface="Times New Roman"/>
              </a:rPr>
              <a:t>(ii)</a:t>
            </a:r>
            <a:r>
              <a:rPr lang="fr" sz="2400" b="1" dirty="0"/>
              <a:t>: </a:t>
            </a:r>
            <a:r>
              <a:rPr lang="fr" sz="2400" dirty="0">
                <a:solidFill>
                  <a:srgbClr val="FF0000"/>
                </a:solidFill>
              </a:rPr>
              <a:t>slotted spoon</a:t>
            </a:r>
            <a:endParaRPr sz="2400" dirty="0">
              <a:solidFill>
                <a:srgbClr val="FF0000"/>
              </a:solidFill>
            </a:endParaRPr>
          </a:p>
          <a:p>
            <a:r>
              <a:rPr lang="fr" sz="2400" b="1" dirty="0"/>
              <a:t>VQA-T </a:t>
            </a:r>
            <a:r>
              <a:rPr lang="fr" sz="2400" dirty="0">
                <a:solidFill>
                  <a:srgbClr val="FF00FF"/>
                </a:solidFill>
                <a:ea typeface="Times New Roman"/>
                <a:cs typeface="Times New Roman"/>
                <a:sym typeface="Times New Roman"/>
              </a:rPr>
              <a:t>(iii)</a:t>
            </a:r>
            <a:r>
              <a:rPr lang="fr" sz="2400" b="1" dirty="0"/>
              <a:t>: </a:t>
            </a:r>
            <a:r>
              <a:rPr lang="fr" sz="2400" dirty="0">
                <a:solidFill>
                  <a:srgbClr val="38761D"/>
                </a:solidFill>
              </a:rPr>
              <a:t>watermelon</a:t>
            </a:r>
            <a:endParaRPr sz="2400" dirty="0">
              <a:solidFill>
                <a:srgbClr val="38761D"/>
              </a:solidFill>
            </a:endParaRPr>
          </a:p>
        </p:txBody>
      </p:sp>
      <p:pic>
        <p:nvPicPr>
          <p:cNvPr id="98" name="Google Shape;98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171353" y="10567712"/>
            <a:ext cx="3240001" cy="1619999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3"/>
          <p:cNvSpPr txBox="1"/>
          <p:nvPr/>
        </p:nvSpPr>
        <p:spPr>
          <a:xfrm>
            <a:off x="30090925" y="12176363"/>
            <a:ext cx="3544955" cy="2749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7" tIns="45707" rIns="45707" bIns="45707" anchor="t" anchorCtr="0">
            <a:noAutofit/>
          </a:bodyPr>
          <a:lstStyle/>
          <a:p>
            <a:r>
              <a:rPr lang="fr" sz="2400" b="1" dirty="0"/>
              <a:t>Question:</a:t>
            </a:r>
            <a:r>
              <a:rPr lang="fr" sz="2400" dirty="0"/>
              <a:t> What design are they making?</a:t>
            </a:r>
            <a:endParaRPr sz="2400" dirty="0"/>
          </a:p>
          <a:p>
            <a:r>
              <a:rPr lang="fr" sz="2400" b="1" dirty="0"/>
              <a:t>GT Answer: </a:t>
            </a:r>
            <a:r>
              <a:rPr lang="fr" sz="2400" dirty="0"/>
              <a:t>rose (4), rose flower (1)</a:t>
            </a:r>
            <a:endParaRPr sz="2400" dirty="0"/>
          </a:p>
          <a:p>
            <a:r>
              <a:rPr lang="fr" sz="2400" b="1" dirty="0"/>
              <a:t>QA-T </a:t>
            </a:r>
            <a:r>
              <a:rPr lang="fr" sz="2400" dirty="0">
                <a:solidFill>
                  <a:srgbClr val="FF00FF"/>
                </a:solidFill>
                <a:ea typeface="Times New Roman"/>
                <a:cs typeface="Times New Roman"/>
                <a:sym typeface="Times New Roman"/>
              </a:rPr>
              <a:t>(i)</a:t>
            </a:r>
            <a:r>
              <a:rPr lang="fr" sz="2400" b="1" dirty="0"/>
              <a:t>: </a:t>
            </a:r>
            <a:r>
              <a:rPr lang="fr" sz="2400" dirty="0">
                <a:solidFill>
                  <a:srgbClr val="FF0000"/>
                </a:solidFill>
              </a:rPr>
              <a:t>pinwheel</a:t>
            </a:r>
            <a:endParaRPr sz="2400" dirty="0">
              <a:solidFill>
                <a:srgbClr val="FF0000"/>
              </a:solidFill>
            </a:endParaRPr>
          </a:p>
          <a:p>
            <a:r>
              <a:rPr lang="fr" sz="2400" b="1" dirty="0"/>
              <a:t>VQA-T </a:t>
            </a:r>
            <a:r>
              <a:rPr lang="fr" sz="2400" dirty="0">
                <a:solidFill>
                  <a:srgbClr val="FF00FF"/>
                </a:solidFill>
                <a:ea typeface="Times New Roman"/>
                <a:cs typeface="Times New Roman"/>
                <a:sym typeface="Times New Roman"/>
              </a:rPr>
              <a:t>(ii)</a:t>
            </a:r>
            <a:r>
              <a:rPr lang="fr" sz="2400" b="1" dirty="0"/>
              <a:t>: </a:t>
            </a:r>
            <a:r>
              <a:rPr lang="fr" sz="2400" dirty="0">
                <a:solidFill>
                  <a:srgbClr val="FF0000"/>
                </a:solidFill>
              </a:rPr>
              <a:t>piping bag</a:t>
            </a:r>
            <a:endParaRPr sz="2400" dirty="0">
              <a:solidFill>
                <a:srgbClr val="FF0000"/>
              </a:solidFill>
            </a:endParaRPr>
          </a:p>
          <a:p>
            <a:r>
              <a:rPr lang="fr" sz="2400" b="1" dirty="0"/>
              <a:t>VQA-T </a:t>
            </a:r>
            <a:r>
              <a:rPr lang="fr" sz="2400" dirty="0">
                <a:solidFill>
                  <a:srgbClr val="FF00FF"/>
                </a:solidFill>
                <a:ea typeface="Times New Roman"/>
                <a:cs typeface="Times New Roman"/>
                <a:sym typeface="Times New Roman"/>
              </a:rPr>
              <a:t>(iii)</a:t>
            </a:r>
            <a:r>
              <a:rPr lang="fr" sz="2400" b="1" dirty="0"/>
              <a:t>: </a:t>
            </a:r>
            <a:r>
              <a:rPr lang="fr" sz="2400" dirty="0">
                <a:solidFill>
                  <a:srgbClr val="38761D"/>
                </a:solidFill>
              </a:rPr>
              <a:t>rose</a:t>
            </a:r>
            <a:endParaRPr sz="2400" dirty="0">
              <a:solidFill>
                <a:srgbClr val="38761D"/>
              </a:solidFill>
            </a:endParaRPr>
          </a:p>
        </p:txBody>
      </p:sp>
      <p:pic>
        <p:nvPicPr>
          <p:cNvPr id="100" name="Google Shape;100;p13"/>
          <p:cNvPicPr preferRelativeResize="0"/>
          <p:nvPr/>
        </p:nvPicPr>
        <p:blipFill rotWithShape="1">
          <a:blip r:embed="rId7">
            <a:alphaModFix/>
          </a:blip>
          <a:srcRect l="6907"/>
          <a:stretch/>
        </p:blipFill>
        <p:spPr>
          <a:xfrm>
            <a:off x="30092582" y="10567712"/>
            <a:ext cx="3239999" cy="1620001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3"/>
          <p:cNvSpPr txBox="1"/>
          <p:nvPr/>
        </p:nvSpPr>
        <p:spPr>
          <a:xfrm>
            <a:off x="34856253" y="12176363"/>
            <a:ext cx="2826667" cy="2106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7" tIns="45707" rIns="45707" bIns="45707" anchor="t" anchorCtr="0">
            <a:noAutofit/>
          </a:bodyPr>
          <a:lstStyle/>
          <a:p>
            <a:r>
              <a:rPr lang="fr" sz="2400" b="1" dirty="0"/>
              <a:t>Question:</a:t>
            </a:r>
            <a:r>
              <a:rPr lang="fr" sz="2400" dirty="0"/>
              <a:t> What is in the man's hand?</a:t>
            </a:r>
            <a:endParaRPr sz="2400" dirty="0"/>
          </a:p>
          <a:p>
            <a:r>
              <a:rPr lang="fr" sz="2400" b="1" dirty="0"/>
              <a:t>GT Answer: </a:t>
            </a:r>
            <a:r>
              <a:rPr lang="fr" sz="2400" dirty="0"/>
              <a:t>shovel (3), spade (2)</a:t>
            </a:r>
            <a:endParaRPr sz="2400" dirty="0"/>
          </a:p>
          <a:p>
            <a:r>
              <a:rPr lang="fr" sz="2400" b="1" dirty="0"/>
              <a:t>QA-T </a:t>
            </a:r>
            <a:r>
              <a:rPr lang="fr" sz="2400" dirty="0">
                <a:solidFill>
                  <a:srgbClr val="FF00FF"/>
                </a:solidFill>
                <a:ea typeface="Times New Roman"/>
                <a:cs typeface="Times New Roman"/>
                <a:sym typeface="Times New Roman"/>
              </a:rPr>
              <a:t>(i)</a:t>
            </a:r>
            <a:r>
              <a:rPr lang="fr" sz="2400" b="1" dirty="0"/>
              <a:t>: </a:t>
            </a:r>
            <a:r>
              <a:rPr lang="fr" sz="2400" dirty="0">
                <a:solidFill>
                  <a:srgbClr val="FF0000"/>
                </a:solidFill>
              </a:rPr>
              <a:t>coin</a:t>
            </a:r>
            <a:endParaRPr sz="2400" dirty="0">
              <a:solidFill>
                <a:srgbClr val="FF0000"/>
              </a:solidFill>
            </a:endParaRPr>
          </a:p>
          <a:p>
            <a:r>
              <a:rPr lang="fr" sz="2400" b="1" dirty="0"/>
              <a:t>VQA-T </a:t>
            </a:r>
            <a:r>
              <a:rPr lang="fr" sz="2400" dirty="0">
                <a:solidFill>
                  <a:srgbClr val="FF00FF"/>
                </a:solidFill>
                <a:ea typeface="Times New Roman"/>
                <a:cs typeface="Times New Roman"/>
                <a:sym typeface="Times New Roman"/>
              </a:rPr>
              <a:t>(ii)</a:t>
            </a:r>
            <a:r>
              <a:rPr lang="fr" sz="2400" b="1" dirty="0"/>
              <a:t>:</a:t>
            </a:r>
            <a:r>
              <a:rPr lang="fr" sz="2400" dirty="0">
                <a:solidFill>
                  <a:srgbClr val="FF0000"/>
                </a:solidFill>
              </a:rPr>
              <a:t> planting</a:t>
            </a:r>
            <a:endParaRPr sz="2400" dirty="0">
              <a:solidFill>
                <a:srgbClr val="FF0000"/>
              </a:solidFill>
            </a:endParaRPr>
          </a:p>
          <a:p>
            <a:r>
              <a:rPr lang="fr" sz="2400" b="1" dirty="0"/>
              <a:t>VQA-T </a:t>
            </a:r>
            <a:r>
              <a:rPr lang="fr" sz="2400" dirty="0">
                <a:solidFill>
                  <a:srgbClr val="FF00FF"/>
                </a:solidFill>
                <a:ea typeface="Times New Roman"/>
                <a:cs typeface="Times New Roman"/>
                <a:sym typeface="Times New Roman"/>
              </a:rPr>
              <a:t>(iii)</a:t>
            </a:r>
            <a:r>
              <a:rPr lang="fr" sz="2400" b="1" dirty="0"/>
              <a:t>:</a:t>
            </a:r>
            <a:r>
              <a:rPr lang="fr" sz="2400" dirty="0">
                <a:solidFill>
                  <a:srgbClr val="38761D"/>
                </a:solidFill>
              </a:rPr>
              <a:t> shovel</a:t>
            </a:r>
            <a:endParaRPr sz="2400" dirty="0">
              <a:solidFill>
                <a:srgbClr val="38761D"/>
              </a:solidFill>
            </a:endParaRPr>
          </a:p>
        </p:txBody>
      </p:sp>
      <p:pic>
        <p:nvPicPr>
          <p:cNvPr id="102" name="Google Shape;102;p1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4760286" y="10567712"/>
            <a:ext cx="3240000" cy="1620001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3"/>
          <p:cNvSpPr txBox="1"/>
          <p:nvPr/>
        </p:nvSpPr>
        <p:spPr>
          <a:xfrm>
            <a:off x="29709418" y="15846308"/>
            <a:ext cx="13428802" cy="1787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7" tIns="45707" rIns="45707" bIns="45707" anchor="t" anchorCtr="0">
            <a:noAutofit/>
          </a:bodyPr>
          <a:lstStyle/>
          <a:p>
            <a:r>
              <a:rPr lang="fr" sz="3200" dirty="0">
                <a:solidFill>
                  <a:srgbClr val="073763"/>
                </a:solidFill>
              </a:rPr>
              <a:t>➤</a:t>
            </a:r>
            <a:r>
              <a:rPr lang="fr" sz="3200" dirty="0"/>
              <a:t>Our model pretrained on HowToVQA69M </a:t>
            </a:r>
            <a:r>
              <a:rPr lang="fr" sz="3200" dirty="0">
                <a:solidFill>
                  <a:srgbClr val="FF00FF"/>
                </a:solidFill>
              </a:rPr>
              <a:t>(iii) </a:t>
            </a:r>
            <a:r>
              <a:rPr lang="fr" sz="3200" dirty="0"/>
              <a:t>improves over its variant trained from scratch </a:t>
            </a:r>
            <a:r>
              <a:rPr lang="fr" sz="3200" dirty="0">
                <a:solidFill>
                  <a:srgbClr val="FF00FF"/>
                </a:solidFill>
              </a:rPr>
              <a:t>(i) </a:t>
            </a:r>
            <a:r>
              <a:rPr lang="fr" sz="3200" dirty="0"/>
              <a:t>and its variant pretrained on HowTo100M </a:t>
            </a:r>
            <a:r>
              <a:rPr lang="fr" sz="3200" dirty="0">
                <a:solidFill>
                  <a:srgbClr val="FF00FF"/>
                </a:solidFill>
              </a:rPr>
              <a:t>(ii)</a:t>
            </a:r>
            <a:endParaRPr sz="3200" dirty="0">
              <a:solidFill>
                <a:srgbClr val="FF00FF"/>
              </a:solidFill>
            </a:endParaRPr>
          </a:p>
          <a:p>
            <a:pPr>
              <a:spcBef>
                <a:spcPts val="1029"/>
              </a:spcBef>
              <a:spcAft>
                <a:spcPts val="1029"/>
              </a:spcAft>
            </a:pPr>
            <a:r>
              <a:rPr lang="fr" sz="3200" dirty="0">
                <a:solidFill>
                  <a:srgbClr val="073763"/>
                </a:solidFill>
              </a:rPr>
              <a:t>➤</a:t>
            </a:r>
            <a:r>
              <a:rPr lang="fr" sz="3200" dirty="0"/>
              <a:t>State-of-the-art results on 4 existing VideoQA datasets</a:t>
            </a:r>
            <a:endParaRPr sz="3200" dirty="0"/>
          </a:p>
        </p:txBody>
      </p:sp>
      <p:graphicFrame>
        <p:nvGraphicFramePr>
          <p:cNvPr id="104" name="Google Shape;104;p13"/>
          <p:cNvGraphicFramePr/>
          <p:nvPr>
            <p:extLst>
              <p:ext uri="{D42A27DB-BD31-4B8C-83A1-F6EECF244321}">
                <p14:modId xmlns:p14="http://schemas.microsoft.com/office/powerpoint/2010/main" val="1250017978"/>
              </p:ext>
            </p:extLst>
          </p:nvPr>
        </p:nvGraphicFramePr>
        <p:xfrm>
          <a:off x="29613298" y="7070945"/>
          <a:ext cx="13312579" cy="2545139"/>
        </p:xfrm>
        <a:graphic>
          <a:graphicData uri="http://schemas.openxmlformats.org/drawingml/2006/table">
            <a:tbl>
              <a:tblPr>
                <a:noFill/>
                <a:tableStyleId>{5EB1116A-E40B-4745-AAD8-029FFFD8960B}</a:tableStyleId>
              </a:tblPr>
              <a:tblGrid>
                <a:gridCol w="19641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673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658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977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2219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12914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36612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71644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400" dirty="0"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Method</a:t>
                      </a:r>
                      <a:endParaRPr sz="2400" dirty="0">
                        <a:latin typeface="+mn-lt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5707" marR="45707" marT="45707" marB="45707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07376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07376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400" dirty="0"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Pretraining data</a:t>
                      </a:r>
                      <a:endParaRPr sz="2400" dirty="0">
                        <a:latin typeface="+mn-lt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5707" marR="45707" marT="45707" marB="45707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07376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07376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400" dirty="0"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iVQA</a:t>
                      </a:r>
                      <a:endParaRPr sz="2400" dirty="0">
                        <a:latin typeface="+mn-lt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5707" marR="45707" marT="45707" marB="45707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07376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07376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400" dirty="0"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MSRVTT-QA</a:t>
                      </a:r>
                      <a:endParaRPr sz="2400" dirty="0">
                        <a:latin typeface="+mn-lt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5707" marR="45707" marT="45707" marB="45707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07376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07376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400" dirty="0"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MSVD-QA</a:t>
                      </a:r>
                      <a:endParaRPr sz="2400" dirty="0">
                        <a:latin typeface="+mn-lt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5707" marR="45707" marT="45707" marB="45707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07376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07376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400" dirty="0"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ActivityNet-QA</a:t>
                      </a:r>
                      <a:endParaRPr sz="2400" dirty="0">
                        <a:latin typeface="+mn-lt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5707" marR="45707" marT="45707" marB="45707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07376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07376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400" dirty="0"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How2QA</a:t>
                      </a:r>
                      <a:endParaRPr sz="2400" dirty="0">
                        <a:latin typeface="+mn-lt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5707" marR="45707" marT="45707" marB="45707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07376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07376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7986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400" dirty="0">
                          <a:solidFill>
                            <a:srgbClr val="000000"/>
                          </a:solidFill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Random</a:t>
                      </a:r>
                      <a:endParaRPr sz="2400" dirty="0">
                        <a:latin typeface="+mn-lt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5707" marR="45707" marT="45707" marB="45707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07376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fr" sz="24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Times New Roman"/>
                          <a:cs typeface="Times New Roman"/>
                          <a:sym typeface="Times New Roman"/>
                        </a:rPr>
                        <a:t>∅</a:t>
                      </a:r>
                    </a:p>
                  </a:txBody>
                  <a:tcPr marL="45707" marR="45707" marT="45707" marB="45707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07376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400" dirty="0">
                          <a:solidFill>
                            <a:srgbClr val="000000"/>
                          </a:solidFill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0.09</a:t>
                      </a:r>
                      <a:endParaRPr sz="2400" dirty="0">
                        <a:solidFill>
                          <a:srgbClr val="000000"/>
                        </a:solidFill>
                        <a:latin typeface="+mn-lt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5707" marR="45707" marT="45707" marB="45707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07376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400" dirty="0"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0.02</a:t>
                      </a:r>
                      <a:endParaRPr sz="2400" dirty="0">
                        <a:latin typeface="+mn-lt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5707" marR="45707" marT="45707" marB="45707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07376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400" dirty="0"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0.05</a:t>
                      </a:r>
                      <a:endParaRPr sz="2400" dirty="0">
                        <a:latin typeface="+mn-lt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5707" marR="45707" marT="45707" marB="45707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07376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26670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400" dirty="0"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0.05</a:t>
                      </a:r>
                      <a:endParaRPr sz="2400" dirty="0">
                        <a:latin typeface="+mn-lt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5707" marR="45707" marT="45707" marB="45707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07376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26670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400" dirty="0"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25.0</a:t>
                      </a:r>
                      <a:endParaRPr sz="2400" dirty="0">
                        <a:latin typeface="+mn-lt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5707" marR="45707" marT="45707" marB="45707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07376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7986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r>
                        <a:rPr lang="fr" sz="2400" dirty="0">
                          <a:solidFill>
                            <a:srgbClr val="000000"/>
                          </a:solidFill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QA-T </a:t>
                      </a:r>
                      <a:r>
                        <a:rPr lang="fr" sz="2400" dirty="0">
                          <a:solidFill>
                            <a:srgbClr val="FF00FF"/>
                          </a:solidFill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(i)</a:t>
                      </a:r>
                      <a:endParaRPr sz="2400" dirty="0">
                        <a:solidFill>
                          <a:srgbClr val="FF00FF"/>
                        </a:solidFill>
                        <a:latin typeface="+mn-lt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5707" marR="45707" marT="45707" marB="45707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r>
                        <a:rPr lang="fr" sz="2400" dirty="0">
                          <a:solidFill>
                            <a:srgbClr val="000000"/>
                          </a:solidFill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HowToVQA69M</a:t>
                      </a:r>
                      <a:endParaRPr sz="2400" dirty="0">
                        <a:solidFill>
                          <a:srgbClr val="000000"/>
                        </a:solidFill>
                        <a:latin typeface="+mn-lt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5707" marR="45707" marT="45707" marB="45707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400" dirty="0"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 4.4</a:t>
                      </a:r>
                      <a:endParaRPr sz="2400" dirty="0">
                        <a:latin typeface="+mn-lt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5707" marR="45707" marT="45707" marB="45707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400" dirty="0"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2.5</a:t>
                      </a:r>
                      <a:endParaRPr sz="2400" dirty="0">
                        <a:latin typeface="+mn-lt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5707" marR="45707" marT="45707" marB="45707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400" dirty="0"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4.8</a:t>
                      </a:r>
                      <a:endParaRPr sz="2400" dirty="0">
                        <a:latin typeface="+mn-lt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5707" marR="45707" marT="45707" marB="45707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266700" lvl="0" indent="-12700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400" dirty="0"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  11.6</a:t>
                      </a:r>
                      <a:endParaRPr sz="2400" dirty="0">
                        <a:latin typeface="+mn-lt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5707" marR="45707" marT="45707" marB="45707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266700" lvl="0" indent="-12700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400" dirty="0"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 38.4</a:t>
                      </a:r>
                      <a:endParaRPr sz="2400" dirty="0">
                        <a:latin typeface="+mn-lt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5707" marR="45707" marT="45707" marB="45707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7986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400" dirty="0"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VQA-T </a:t>
                      </a:r>
                      <a:r>
                        <a:rPr lang="fr" sz="2400" dirty="0">
                          <a:solidFill>
                            <a:srgbClr val="FF00FF"/>
                          </a:solidFill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(ii)</a:t>
                      </a:r>
                      <a:endParaRPr sz="2400" dirty="0">
                        <a:solidFill>
                          <a:srgbClr val="FF00FF"/>
                        </a:solidFill>
                        <a:latin typeface="+mn-lt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5707" marR="45707" marT="45707" marB="45707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r>
                        <a:rPr lang="fr" sz="2400" dirty="0">
                          <a:solidFill>
                            <a:srgbClr val="000000"/>
                          </a:solidFill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HowTo100M</a:t>
                      </a:r>
                      <a:endParaRPr sz="2400" u="sng" dirty="0">
                        <a:latin typeface="+mn-lt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5707" marR="45707" marT="45707" marB="45707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26670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400" dirty="0"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    1.9</a:t>
                      </a:r>
                      <a:endParaRPr sz="2400" dirty="0">
                        <a:latin typeface="+mn-lt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5707" marR="45707" marT="45707" marB="45707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400" dirty="0"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0.3</a:t>
                      </a:r>
                      <a:endParaRPr sz="2400" dirty="0">
                        <a:latin typeface="+mn-lt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5707" marR="45707" marT="45707" marB="45707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400" dirty="0"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1.4</a:t>
                      </a:r>
                      <a:endParaRPr sz="2400" dirty="0">
                        <a:latin typeface="+mn-lt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5707" marR="45707" marT="45707" marB="45707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26670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400" dirty="0"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 0.3</a:t>
                      </a:r>
                      <a:endParaRPr sz="2400" dirty="0">
                        <a:latin typeface="+mn-lt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5707" marR="45707" marT="45707" marB="45707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26670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400" dirty="0"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46.2</a:t>
                      </a:r>
                      <a:endParaRPr sz="2400" dirty="0">
                        <a:latin typeface="+mn-lt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5707" marR="45707" marT="45707" marB="45707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7986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400" dirty="0"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VQA-T </a:t>
                      </a:r>
                      <a:r>
                        <a:rPr lang="fr" sz="2400" dirty="0">
                          <a:solidFill>
                            <a:srgbClr val="FF00FF"/>
                          </a:solidFill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(iii)</a:t>
                      </a:r>
                      <a:endParaRPr sz="2400" dirty="0">
                        <a:solidFill>
                          <a:srgbClr val="FF00FF"/>
                        </a:solidFill>
                        <a:latin typeface="+mn-lt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5707" marR="45707" marT="45707" marB="45707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07376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400" dirty="0">
                          <a:solidFill>
                            <a:srgbClr val="000000"/>
                          </a:solidFill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HowToVQA69M</a:t>
                      </a:r>
                      <a:endParaRPr sz="2400" dirty="0">
                        <a:solidFill>
                          <a:srgbClr val="000000"/>
                        </a:solidFill>
                        <a:latin typeface="+mn-lt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5707" marR="45707" marT="45707" marB="45707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07376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400" b="1" dirty="0"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12.2</a:t>
                      </a:r>
                      <a:endParaRPr sz="2400" b="1" dirty="0">
                        <a:latin typeface="+mn-lt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5707" marR="45707" marT="45707" marB="45707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07376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400" b="1" dirty="0"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2.9</a:t>
                      </a:r>
                      <a:endParaRPr sz="2400" b="1" dirty="0">
                        <a:latin typeface="+mn-lt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5707" marR="45707" marT="45707" marB="45707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07376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400" b="1" dirty="0"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7.5</a:t>
                      </a:r>
                      <a:endParaRPr sz="2400" b="1" dirty="0">
                        <a:latin typeface="+mn-lt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5707" marR="45707" marT="45707" marB="45707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07376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400" b="1" dirty="0"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    12.2</a:t>
                      </a:r>
                      <a:endParaRPr sz="2400" b="1" dirty="0">
                        <a:latin typeface="+mn-lt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5707" marR="45707" marT="45707" marB="45707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07376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2400" b="1" dirty="0">
                          <a:latin typeface="+mn-lt"/>
                          <a:ea typeface="Times New Roman"/>
                          <a:cs typeface="Times New Roman"/>
                          <a:sym typeface="Times New Roman"/>
                        </a:rPr>
                        <a:t>   51.1</a:t>
                      </a:r>
                      <a:endParaRPr sz="2400" b="1" dirty="0">
                        <a:latin typeface="+mn-lt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5707" marR="45707" marT="45707" marB="45707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07376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09" name="Google Shape;109;p13"/>
          <p:cNvSpPr txBox="1"/>
          <p:nvPr/>
        </p:nvSpPr>
        <p:spPr>
          <a:xfrm>
            <a:off x="13502956" y="9568748"/>
            <a:ext cx="3282429" cy="242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7" tIns="45707" rIns="45707" bIns="45707" anchor="t" anchorCtr="0">
            <a:noAutofit/>
          </a:bodyPr>
          <a:lstStyle/>
          <a:p>
            <a:r>
              <a:rPr lang="fr" sz="2400" b="1" dirty="0"/>
              <a:t>Speech:</a:t>
            </a:r>
            <a:r>
              <a:rPr lang="fr" sz="2400" dirty="0"/>
              <a:t> Add some of your favorite sprinkles give it a mix.</a:t>
            </a:r>
            <a:endParaRPr sz="2400" dirty="0"/>
          </a:p>
          <a:p>
            <a:r>
              <a:rPr lang="fr" sz="2400" b="1" dirty="0"/>
              <a:t>Question:</a:t>
            </a:r>
            <a:r>
              <a:rPr lang="fr" sz="2400" dirty="0"/>
              <a:t> What can you add to the mix?</a:t>
            </a:r>
            <a:endParaRPr sz="2400" dirty="0"/>
          </a:p>
          <a:p>
            <a:r>
              <a:rPr lang="fr" sz="2400" b="1" dirty="0"/>
              <a:t>Answer:</a:t>
            </a:r>
            <a:r>
              <a:rPr lang="fr" sz="2400" dirty="0"/>
              <a:t> sprinkles</a:t>
            </a:r>
            <a:endParaRPr sz="2400" dirty="0"/>
          </a:p>
        </p:txBody>
      </p:sp>
      <p:pic>
        <p:nvPicPr>
          <p:cNvPr id="110" name="Google Shape;110;p1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3502958" y="7924283"/>
            <a:ext cx="3239999" cy="1620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1314186" y="7924280"/>
            <a:ext cx="3240001" cy="16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3"/>
          <p:cNvSpPr txBox="1"/>
          <p:nvPr/>
        </p:nvSpPr>
        <p:spPr>
          <a:xfrm>
            <a:off x="21367579" y="9545442"/>
            <a:ext cx="3186608" cy="26222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7" tIns="45707" rIns="45707" bIns="45707" anchor="t" anchorCtr="0">
            <a:noAutofit/>
          </a:bodyPr>
          <a:lstStyle/>
          <a:p>
            <a:r>
              <a:rPr lang="fr" sz="2400" b="1" dirty="0"/>
              <a:t>Speech:</a:t>
            </a:r>
            <a:r>
              <a:rPr lang="fr" sz="2400" dirty="0"/>
              <a:t> …do it on the other side, and you've peeled your orange</a:t>
            </a:r>
            <a:endParaRPr sz="2400" dirty="0"/>
          </a:p>
          <a:p>
            <a:r>
              <a:rPr lang="fr" sz="2400" b="1" dirty="0"/>
              <a:t>Question:</a:t>
            </a:r>
            <a:r>
              <a:rPr lang="fr" sz="2400" dirty="0"/>
              <a:t> What color did you peel on the other side?</a:t>
            </a:r>
            <a:endParaRPr sz="2400" dirty="0"/>
          </a:p>
          <a:p>
            <a:r>
              <a:rPr lang="fr" sz="2400" b="1" dirty="0"/>
              <a:t>Answer:</a:t>
            </a:r>
            <a:r>
              <a:rPr lang="fr" sz="2400" dirty="0"/>
              <a:t> orange</a:t>
            </a:r>
            <a:endParaRPr sz="2400" dirty="0"/>
          </a:p>
        </p:txBody>
      </p:sp>
      <p:sp>
        <p:nvSpPr>
          <p:cNvPr id="113" name="Google Shape;113;p13"/>
          <p:cNvSpPr txBox="1"/>
          <p:nvPr/>
        </p:nvSpPr>
        <p:spPr>
          <a:xfrm>
            <a:off x="25219801" y="9563040"/>
            <a:ext cx="3248040" cy="23430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7" tIns="45707" rIns="45707" bIns="45707" anchor="t" anchorCtr="0">
            <a:noAutofit/>
          </a:bodyPr>
          <a:lstStyle/>
          <a:p>
            <a:r>
              <a:rPr lang="fr" sz="2400" b="1" dirty="0">
                <a:latin typeface="+mn-lt"/>
              </a:rPr>
              <a:t>Speech: </a:t>
            </a:r>
            <a:r>
              <a:rPr lang="fr" sz="2400" dirty="0">
                <a:latin typeface="+mn-lt"/>
              </a:rPr>
              <a:t>...I’ve had over a hundred emails.</a:t>
            </a:r>
            <a:endParaRPr sz="2400" dirty="0">
              <a:latin typeface="+mn-lt"/>
            </a:endParaRPr>
          </a:p>
          <a:p>
            <a:r>
              <a:rPr lang="fr" sz="2400" b="1" dirty="0">
                <a:latin typeface="+mn-lt"/>
              </a:rPr>
              <a:t>Question: </a:t>
            </a:r>
            <a:r>
              <a:rPr lang="fr" sz="2400" dirty="0">
                <a:latin typeface="+mn-lt"/>
              </a:rPr>
              <a:t>How many emails have I had?</a:t>
            </a:r>
            <a:endParaRPr sz="2400" dirty="0">
              <a:latin typeface="+mn-lt"/>
            </a:endParaRPr>
          </a:p>
          <a:p>
            <a:r>
              <a:rPr lang="fr" sz="2400" b="1" dirty="0">
                <a:latin typeface="+mn-lt"/>
              </a:rPr>
              <a:t>Answer:</a:t>
            </a:r>
            <a:r>
              <a:rPr lang="fr" sz="2400" dirty="0">
                <a:latin typeface="+mn-lt"/>
              </a:rPr>
              <a:t> over a hundre</a:t>
            </a:r>
            <a:r>
              <a:rPr lang="fr" sz="2400" dirty="0">
                <a:latin typeface="+mn-lt"/>
                <a:ea typeface="Times New Roman"/>
                <a:cs typeface="Times New Roman"/>
                <a:sym typeface="Times New Roman"/>
              </a:rPr>
              <a:t>d</a:t>
            </a:r>
            <a:endParaRPr sz="2400" dirty="0">
              <a:latin typeface="+mn-lt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14" name="Google Shape;114;p1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5219801" y="7924280"/>
            <a:ext cx="3240001" cy="16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3"/>
          <p:cNvSpPr txBox="1"/>
          <p:nvPr/>
        </p:nvSpPr>
        <p:spPr>
          <a:xfrm>
            <a:off x="21514718" y="12094149"/>
            <a:ext cx="2895171" cy="8309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7" tIns="45707" rIns="45707" bIns="45707" anchor="t" anchorCtr="0">
            <a:spAutoFit/>
          </a:bodyPr>
          <a:lstStyle/>
          <a:p>
            <a:pPr algn="ctr"/>
            <a:r>
              <a:rPr lang="fr" sz="2400" dirty="0">
                <a:solidFill>
                  <a:srgbClr val="ED7D31"/>
                </a:solidFill>
              </a:rPr>
              <a:t>Question-answer generation error</a:t>
            </a:r>
            <a:endParaRPr sz="2400" dirty="0"/>
          </a:p>
        </p:txBody>
      </p:sp>
      <p:sp>
        <p:nvSpPr>
          <p:cNvPr id="117" name="Google Shape;117;p13"/>
          <p:cNvSpPr txBox="1"/>
          <p:nvPr/>
        </p:nvSpPr>
        <p:spPr>
          <a:xfrm>
            <a:off x="25334693" y="12098579"/>
            <a:ext cx="3071829" cy="8309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7" tIns="45707" rIns="45707" bIns="45707" anchor="t" anchorCtr="0">
            <a:spAutoFit/>
          </a:bodyPr>
          <a:lstStyle/>
          <a:p>
            <a:pPr algn="ctr"/>
            <a:r>
              <a:rPr lang="fr" sz="2400" dirty="0">
                <a:solidFill>
                  <a:srgbClr val="FF0000"/>
                </a:solidFill>
              </a:rPr>
              <a:t>Question-answer unrelated to the video</a:t>
            </a:r>
            <a:endParaRPr sz="2400" dirty="0">
              <a:solidFill>
                <a:srgbClr val="FF0000"/>
              </a:solidFill>
            </a:endParaRPr>
          </a:p>
        </p:txBody>
      </p:sp>
      <p:sp>
        <p:nvSpPr>
          <p:cNvPr id="118" name="Google Shape;118;p13"/>
          <p:cNvSpPr txBox="1"/>
          <p:nvPr/>
        </p:nvSpPr>
        <p:spPr>
          <a:xfrm>
            <a:off x="8184472" y="9887884"/>
            <a:ext cx="4384490" cy="10783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7" tIns="45707" rIns="45707" bIns="45707" anchor="t" anchorCtr="0">
            <a:noAutofit/>
          </a:bodyPr>
          <a:lstStyle/>
          <a:p>
            <a:r>
              <a:rPr lang="fr" sz="2400" b="1" dirty="0"/>
              <a:t>Speech: </a:t>
            </a:r>
            <a:r>
              <a:rPr lang="fr" sz="2400" dirty="0"/>
              <a:t>Fold them in half again, to make a triangle.</a:t>
            </a:r>
            <a:endParaRPr sz="2400" dirty="0"/>
          </a:p>
          <a:p>
            <a:endParaRPr sz="2400" dirty="0"/>
          </a:p>
          <a:p>
            <a:endParaRPr sz="2400" dirty="0"/>
          </a:p>
        </p:txBody>
      </p:sp>
      <p:pic>
        <p:nvPicPr>
          <p:cNvPr id="119" name="Google Shape;119;p13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8215582" y="8223823"/>
            <a:ext cx="3316901" cy="1658451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3"/>
          <p:cNvSpPr/>
          <p:nvPr/>
        </p:nvSpPr>
        <p:spPr>
          <a:xfrm rot="-5400000">
            <a:off x="8072090" y="11315856"/>
            <a:ext cx="360000" cy="3600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4A86E8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7" tIns="45707" rIns="45707" bIns="45707" anchor="ctr" anchorCtr="0">
            <a:noAutofit/>
          </a:bodyPr>
          <a:lstStyle/>
          <a:p>
            <a:endParaRPr sz="1029" dirty="0"/>
          </a:p>
        </p:txBody>
      </p:sp>
      <p:sp>
        <p:nvSpPr>
          <p:cNvPr id="121" name="Google Shape;121;p13"/>
          <p:cNvSpPr txBox="1"/>
          <p:nvPr/>
        </p:nvSpPr>
        <p:spPr>
          <a:xfrm>
            <a:off x="8541015" y="10661085"/>
            <a:ext cx="3859319" cy="15696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7" tIns="45707" rIns="45707" bIns="45707" anchor="t" anchorCtr="0">
            <a:spAutoFit/>
          </a:bodyPr>
          <a:lstStyle/>
          <a:p>
            <a:r>
              <a:rPr lang="fr" sz="2400" b="1" dirty="0"/>
              <a:t>Generated Question: </a:t>
            </a:r>
            <a:r>
              <a:rPr lang="fr" sz="2400" dirty="0"/>
              <a:t>How do you make a triangle?</a:t>
            </a:r>
            <a:endParaRPr sz="2400" dirty="0"/>
          </a:p>
          <a:p>
            <a:r>
              <a:rPr lang="fr" sz="2400" b="1" dirty="0"/>
              <a:t>Generated Answer:</a:t>
            </a:r>
            <a:r>
              <a:rPr lang="fr" sz="2400" dirty="0"/>
              <a:t> fold them in half again</a:t>
            </a:r>
            <a:endParaRPr sz="2400" dirty="0"/>
          </a:p>
        </p:txBody>
      </p:sp>
      <p:pic>
        <p:nvPicPr>
          <p:cNvPr id="122" name="Google Shape;122;p13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7408573" y="7924283"/>
            <a:ext cx="3239999" cy="1620001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3"/>
          <p:cNvSpPr txBox="1"/>
          <p:nvPr/>
        </p:nvSpPr>
        <p:spPr>
          <a:xfrm>
            <a:off x="17394236" y="9568748"/>
            <a:ext cx="3254336" cy="2622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7" tIns="45707" rIns="45707" bIns="45707" anchor="t" anchorCtr="0">
            <a:noAutofit/>
          </a:bodyPr>
          <a:lstStyle/>
          <a:p>
            <a:r>
              <a:rPr lang="fr" sz="2400" b="1" dirty="0"/>
              <a:t>Speech: </a:t>
            </a:r>
            <a:r>
              <a:rPr lang="fr" sz="2400" dirty="0"/>
              <a:t>...I'm going to show you how to unlock your ipod touch.</a:t>
            </a:r>
            <a:endParaRPr sz="2400" dirty="0"/>
          </a:p>
          <a:p>
            <a:r>
              <a:rPr lang="fr" sz="2400" b="1" dirty="0"/>
              <a:t>Question: </a:t>
            </a:r>
            <a:r>
              <a:rPr lang="fr" sz="2400" dirty="0"/>
              <a:t>What will I show you?</a:t>
            </a:r>
            <a:endParaRPr sz="2400" dirty="0"/>
          </a:p>
          <a:p>
            <a:r>
              <a:rPr lang="fr" sz="2400" b="1" dirty="0"/>
              <a:t>Answer:</a:t>
            </a:r>
            <a:r>
              <a:rPr lang="fr" sz="2400" dirty="0"/>
              <a:t> how to unlock your ipod touch</a:t>
            </a:r>
            <a:endParaRPr sz="2400" dirty="0"/>
          </a:p>
        </p:txBody>
      </p:sp>
      <p:pic>
        <p:nvPicPr>
          <p:cNvPr id="1026" name="Picture 2" descr="French Institute for Research in Computer Science and Automation - Wikipedia">
            <a:extLst>
              <a:ext uri="{FF2B5EF4-FFF2-40B4-BE49-F238E27FC236}">
                <a16:creationId xmlns:a16="http://schemas.microsoft.com/office/drawing/2014/main" id="{93C23732-0512-4742-B3E7-F79B6B0945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047" y="129891"/>
            <a:ext cx="3363686" cy="1469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8BE6C23-F09B-E54D-B523-793BF5639B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3043" y="1628533"/>
            <a:ext cx="3864647" cy="1466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DeepMind · GitHub">
            <a:extLst>
              <a:ext uri="{FF2B5EF4-FFF2-40B4-BE49-F238E27FC236}">
                <a16:creationId xmlns:a16="http://schemas.microsoft.com/office/drawing/2014/main" id="{DA33B6A5-BDB2-F846-B9BC-13C1BF2CD0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9495" y="126313"/>
            <a:ext cx="1466496" cy="1466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CBADB39C-95F8-ED4B-9BDE-496F7E3B8E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202" y="1559526"/>
            <a:ext cx="3363686" cy="1681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E42EB6D7-DBEC-CE48-B14F-E32973623111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1327344" y="4119432"/>
            <a:ext cx="7161795" cy="3825844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8C17AE26-FADC-6E45-9784-AC58AF5EDC36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3319978" y="13708863"/>
            <a:ext cx="8879929" cy="529324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56" name="Google Shape;65;p13">
                <a:extLst>
                  <a:ext uri="{FF2B5EF4-FFF2-40B4-BE49-F238E27FC236}">
                    <a16:creationId xmlns:a16="http://schemas.microsoft.com/office/drawing/2014/main" id="{F26F3B17-8B2B-6B43-94BA-4ED85BCD8A88}"/>
                  </a:ext>
                </a:extLst>
              </p:cNvPr>
              <p:cNvSpPr txBox="1"/>
              <p:nvPr/>
            </p:nvSpPr>
            <p:spPr>
              <a:xfrm>
                <a:off x="22353825" y="13861805"/>
                <a:ext cx="6517879" cy="4736849"/>
              </a:xfrm>
              <a:prstGeom prst="rect">
                <a:avLst/>
              </a:prstGeom>
              <a:noFill/>
              <a:ln w="9525" cap="flat" cmpd="sng">
                <a:noFill/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45707" tIns="45707" rIns="45707" bIns="45707" anchor="t" anchorCtr="0">
                <a:noAutofit/>
              </a:bodyPr>
              <a:lstStyle/>
              <a:p>
                <a:pPr>
                  <a:buSzPts val="600"/>
                </a:pPr>
                <a:r>
                  <a:rPr lang="fr-FR" sz="4000" dirty="0">
                    <a:solidFill>
                      <a:srgbClr val="073763"/>
                    </a:solidFill>
                  </a:rPr>
                  <a:t>Training with a large-scale vocabulary of answers</a:t>
                </a:r>
              </a:p>
              <a:p>
                <a:pPr>
                  <a:spcBef>
                    <a:spcPts val="1714"/>
                  </a:spcBef>
                  <a:buSzPts val="600"/>
                </a:pPr>
                <a:r>
                  <a:rPr lang="fr-FR" sz="3200" dirty="0">
                    <a:solidFill>
                      <a:srgbClr val="073763"/>
                    </a:solidFill>
                  </a:rPr>
                  <a:t>➤</a:t>
                </a:r>
                <a:r>
                  <a:rPr lang="fr-FR" sz="3200" dirty="0"/>
                  <a:t>Contrastive loss between a video-question transformer and an answer transformer</a:t>
                </a:r>
              </a:p>
              <a:p>
                <a:pPr>
                  <a:spcBef>
                    <a:spcPts val="1714"/>
                  </a:spcBef>
                  <a:spcAft>
                    <a:spcPts val="1714"/>
                  </a:spcAft>
                  <a:buSzPts val="600"/>
                </a:pPr>
                <a:r>
                  <a:rPr lang="fr-FR" sz="3200" dirty="0">
                    <a:solidFill>
                      <a:srgbClr val="073763"/>
                    </a:solidFill>
                  </a:rPr>
                  <a:t>➤</a:t>
                </a:r>
                <a:r>
                  <a:rPr lang="fr-FR" sz="3200" dirty="0"/>
                  <a:t>For each triplet </a:t>
                </a:r>
                <a14:m>
                  <m:oMath xmlns:m="http://schemas.openxmlformats.org/officeDocument/2006/math">
                    <m:r>
                      <a:rPr lang="fr-FR" sz="320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fr-FR" sz="3200">
                        <a:latin typeface="Cambria Math" panose="02040503050406030204" pitchFamily="18" charset="0"/>
                      </a:rPr>
                      <m:t>vi</m:t>
                    </m:r>
                    <m:r>
                      <a:rPr lang="fr-FR" sz="320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fr-FR" sz="3200">
                        <a:latin typeface="Cambria Math" panose="02040503050406030204" pitchFamily="18" charset="0"/>
                      </a:rPr>
                      <m:t>qi</m:t>
                    </m:r>
                    <m:r>
                      <a:rPr lang="fr-FR" sz="320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fr-FR" sz="3200">
                        <a:latin typeface="Cambria Math" panose="02040503050406030204" pitchFamily="18" charset="0"/>
                      </a:rPr>
                      <m:t>ai</m:t>
                    </m:r>
                    <m:r>
                      <a:rPr lang="fr-FR" sz="320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3200" dirty="0"/>
                  <a:t>, we construct negative triplets </a:t>
                </a:r>
                <a14:m>
                  <m:oMath xmlns:m="http://schemas.openxmlformats.org/officeDocument/2006/math">
                    <m:r>
                      <a:rPr lang="fr-FR" sz="320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fr-FR" sz="3200">
                        <a:latin typeface="Cambria Math" panose="02040503050406030204" pitchFamily="18" charset="0"/>
                      </a:rPr>
                      <m:t>vi</m:t>
                    </m:r>
                    <m:r>
                      <a:rPr lang="fr-FR" sz="320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fr-FR" sz="3200">
                        <a:latin typeface="Cambria Math" panose="02040503050406030204" pitchFamily="18" charset="0"/>
                      </a:rPr>
                      <m:t>qi</m:t>
                    </m:r>
                    <m:r>
                      <a:rPr lang="fr-FR" sz="320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fr-FR" sz="3200">
                        <a:latin typeface="Cambria Math" panose="02040503050406030204" pitchFamily="18" charset="0"/>
                      </a:rPr>
                      <m:t>aj</m:t>
                    </m:r>
                    <m:r>
                      <a:rPr lang="fr-FR" sz="320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3200" dirty="0"/>
                  <a:t>,                by sampling other answers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sz="32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  <m:r>
                      <m:rPr>
                        <m:sty m:val="p"/>
                      </m:rPr>
                      <a:rPr lang="fr-FR" sz="3200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j</m:t>
                    </m:r>
                    <m:r>
                      <a:rPr lang="fr-FR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m:rPr>
                        <m:sty m:val="p"/>
                      </m:rPr>
                      <a:rPr lang="fr-FR" sz="32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  <m:r>
                      <a:rPr lang="fr-FR" sz="3200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</m:oMath>
                </a14:m>
                <a:endParaRPr sz="3200" baseline="-25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956" name="Google Shape;65;p13">
                <a:extLst>
                  <a:ext uri="{FF2B5EF4-FFF2-40B4-BE49-F238E27FC236}">
                    <a16:creationId xmlns:a16="http://schemas.microsoft.com/office/drawing/2014/main" id="{F26F3B17-8B2B-6B43-94BA-4ED85BCD8A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53825" y="13861805"/>
                <a:ext cx="6517879" cy="4736849"/>
              </a:xfrm>
              <a:prstGeom prst="rect">
                <a:avLst/>
              </a:prstGeom>
              <a:blipFill>
                <a:blip r:embed="rId20"/>
                <a:stretch>
                  <a:fillRect l="-4086" t="-2406" r="-28988" b="-2674"/>
                </a:stretch>
              </a:blipFill>
              <a:ln w="9525" cap="flat" cmpd="sng">
                <a:noFill/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1" name="Rectangle 150">
            <a:extLst>
              <a:ext uri="{FF2B5EF4-FFF2-40B4-BE49-F238E27FC236}">
                <a16:creationId xmlns:a16="http://schemas.microsoft.com/office/drawing/2014/main" id="{25384370-0795-3341-9049-32864C4A8059}"/>
              </a:ext>
            </a:extLst>
          </p:cNvPr>
          <p:cNvSpPr/>
          <p:nvPr/>
        </p:nvSpPr>
        <p:spPr>
          <a:xfrm>
            <a:off x="22904445" y="21758537"/>
            <a:ext cx="463071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Tx/>
              <a:buFontTx/>
              <a:buNone/>
            </a:pPr>
            <a:r>
              <a:rPr lang="en-US" sz="2400" b="1" kern="1200" dirty="0">
                <a:latin typeface="+mn-lt"/>
                <a:ea typeface="+mn-ea"/>
                <a:cs typeface="+mn-cs"/>
              </a:rPr>
              <a:t>Question: </a:t>
            </a:r>
            <a:r>
              <a:rPr lang="en-US" sz="2400" kern="1200" dirty="0">
                <a:latin typeface="+mn-lt"/>
                <a:ea typeface="+mn-ea"/>
                <a:cs typeface="+mn-cs"/>
              </a:rPr>
              <a:t>What shape is the handcraft item in the end?</a:t>
            </a:r>
            <a:r>
              <a:rPr lang="en-US" sz="2400" kern="1200" dirty="0">
                <a:solidFill>
                  <a:prstClr val="black"/>
                </a:solidFill>
                <a:latin typeface="+mn-lt"/>
                <a:ea typeface="+mn-ea"/>
                <a:cs typeface="+mn-cs"/>
              </a:rPr>
              <a:t> </a:t>
            </a:r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32C123F7-3078-8F43-8C10-DF0B72BFB5C4}"/>
              </a:ext>
            </a:extLst>
          </p:cNvPr>
          <p:cNvSpPr/>
          <p:nvPr/>
        </p:nvSpPr>
        <p:spPr>
          <a:xfrm>
            <a:off x="23677042" y="22546107"/>
            <a:ext cx="90441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ClrTx/>
              <a:buFontTx/>
              <a:buNone/>
            </a:pPr>
            <a:r>
              <a:rPr lang="en-US" sz="2400" kern="1200" dirty="0">
                <a:latin typeface="+mn-lt"/>
                <a:ea typeface="+mn-ea"/>
                <a:cs typeface="+mn-cs"/>
              </a:rPr>
              <a:t>shell</a:t>
            </a:r>
            <a:r>
              <a:rPr lang="en-US" sz="2400" kern="1200" dirty="0">
                <a:solidFill>
                  <a:prstClr val="black"/>
                </a:solidFill>
                <a:latin typeface="+mn-lt"/>
                <a:ea typeface="+mn-ea"/>
                <a:cs typeface="+mn-cs"/>
              </a:rPr>
              <a:t> </a:t>
            </a:r>
          </a:p>
        </p:txBody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CBBCC936-AD1F-814F-BF72-17496CF1A12F}"/>
              </a:ext>
            </a:extLst>
          </p:cNvPr>
          <p:cNvSpPr/>
          <p:nvPr/>
        </p:nvSpPr>
        <p:spPr>
          <a:xfrm>
            <a:off x="23677042" y="23057581"/>
            <a:ext cx="100700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ClrTx/>
              <a:buFontTx/>
              <a:buNone/>
            </a:pPr>
            <a:r>
              <a:rPr lang="en-US" sz="2400" kern="1200" dirty="0">
                <a:latin typeface="+mn-lt"/>
                <a:ea typeface="+mn-ea"/>
                <a:cs typeface="+mn-cs"/>
              </a:rPr>
              <a:t>spiral</a:t>
            </a:r>
            <a:r>
              <a:rPr lang="en-US" sz="2400" kern="1200" dirty="0">
                <a:solidFill>
                  <a:prstClr val="black"/>
                </a:solidFill>
                <a:latin typeface="+mn-lt"/>
                <a:ea typeface="+mn-ea"/>
                <a:cs typeface="+mn-cs"/>
              </a:rPr>
              <a:t> </a:t>
            </a:r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9F126267-D9FE-524F-9559-09A77E49D441}"/>
              </a:ext>
            </a:extLst>
          </p:cNvPr>
          <p:cNvSpPr/>
          <p:nvPr/>
        </p:nvSpPr>
        <p:spPr>
          <a:xfrm>
            <a:off x="23677042" y="23586192"/>
            <a:ext cx="88678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ClrTx/>
              <a:buFontTx/>
              <a:buNone/>
            </a:pPr>
            <a:r>
              <a:rPr lang="en-US" sz="2400" kern="1200" dirty="0">
                <a:latin typeface="+mn-lt"/>
                <a:ea typeface="+mn-ea"/>
                <a:cs typeface="+mn-cs"/>
              </a:rPr>
              <a:t>heart</a:t>
            </a:r>
            <a:endParaRPr lang="en-US" sz="2400" kern="1200" dirty="0">
              <a:solidFill>
                <a:prstClr val="black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A82B635F-9A4C-EC4B-9A72-A7EE6C188169}"/>
              </a:ext>
            </a:extLst>
          </p:cNvPr>
          <p:cNvSpPr/>
          <p:nvPr/>
        </p:nvSpPr>
        <p:spPr>
          <a:xfrm>
            <a:off x="25590852" y="22546107"/>
            <a:ext cx="19816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ClrTx/>
              <a:buFontTx/>
              <a:buNone/>
            </a:pPr>
            <a:r>
              <a:rPr lang="en-US" sz="2400" kern="1200" dirty="0">
                <a:latin typeface="+mn-lt"/>
                <a:ea typeface="+mn-ea"/>
                <a:cs typeface="+mn-cs"/>
              </a:rPr>
              <a:t>2 annotators</a:t>
            </a:r>
            <a:r>
              <a:rPr lang="en-US" sz="2400" kern="1200" dirty="0">
                <a:solidFill>
                  <a:prstClr val="black"/>
                </a:solidFill>
                <a:latin typeface="+mn-lt"/>
                <a:ea typeface="+mn-ea"/>
                <a:cs typeface="+mn-cs"/>
              </a:rPr>
              <a:t> </a:t>
            </a:r>
          </a:p>
        </p:txBody>
      </p:sp>
      <p:sp>
        <p:nvSpPr>
          <p:cNvPr id="159" name="Rectangle 158">
            <a:extLst>
              <a:ext uri="{FF2B5EF4-FFF2-40B4-BE49-F238E27FC236}">
                <a16:creationId xmlns:a16="http://schemas.microsoft.com/office/drawing/2014/main" id="{BAA3BA03-CE07-0449-9265-64595809FE83}"/>
              </a:ext>
            </a:extLst>
          </p:cNvPr>
          <p:cNvSpPr/>
          <p:nvPr/>
        </p:nvSpPr>
        <p:spPr>
          <a:xfrm>
            <a:off x="25590851" y="23057581"/>
            <a:ext cx="19816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ClrTx/>
              <a:buFontTx/>
              <a:buNone/>
            </a:pPr>
            <a:r>
              <a:rPr lang="en-US" sz="2400" kern="1200" dirty="0">
                <a:latin typeface="+mn-lt"/>
                <a:ea typeface="+mn-ea"/>
                <a:cs typeface="+mn-cs"/>
              </a:rPr>
              <a:t>2 annotators</a:t>
            </a:r>
            <a:r>
              <a:rPr lang="en-US" sz="2400" kern="1200" dirty="0">
                <a:solidFill>
                  <a:prstClr val="black"/>
                </a:solidFill>
                <a:latin typeface="+mn-lt"/>
                <a:ea typeface="+mn-ea"/>
                <a:cs typeface="+mn-cs"/>
              </a:rPr>
              <a:t> </a:t>
            </a:r>
          </a:p>
        </p:txBody>
      </p:sp>
      <p:sp>
        <p:nvSpPr>
          <p:cNvPr id="160" name="Rectangle 159">
            <a:extLst>
              <a:ext uri="{FF2B5EF4-FFF2-40B4-BE49-F238E27FC236}">
                <a16:creationId xmlns:a16="http://schemas.microsoft.com/office/drawing/2014/main" id="{835DA140-6FDA-FD4B-923E-D6E2700C26EC}"/>
              </a:ext>
            </a:extLst>
          </p:cNvPr>
          <p:cNvSpPr/>
          <p:nvPr/>
        </p:nvSpPr>
        <p:spPr>
          <a:xfrm>
            <a:off x="25582181" y="23586192"/>
            <a:ext cx="174278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ClrTx/>
              <a:buFontTx/>
              <a:buNone/>
            </a:pPr>
            <a:r>
              <a:rPr lang="en-US" sz="2400" kern="1200" dirty="0">
                <a:latin typeface="+mn-lt"/>
                <a:ea typeface="+mn-ea"/>
                <a:cs typeface="+mn-cs"/>
              </a:rPr>
              <a:t>1 annotator</a:t>
            </a:r>
            <a:endParaRPr lang="en-US" sz="2400" kern="1200" dirty="0">
              <a:solidFill>
                <a:prstClr val="black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B89D2841-DA7D-A74A-93F7-BEFCC342FD4A}"/>
              </a:ext>
            </a:extLst>
          </p:cNvPr>
          <p:cNvSpPr/>
          <p:nvPr/>
        </p:nvSpPr>
        <p:spPr>
          <a:xfrm>
            <a:off x="21814824" y="23032834"/>
            <a:ext cx="14686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ClrTx/>
              <a:buFontTx/>
              <a:buNone/>
            </a:pPr>
            <a:r>
              <a:rPr lang="fr-FR" sz="2400" b="1" kern="1200" dirty="0">
                <a:solidFill>
                  <a:prstClr val="black"/>
                </a:solidFill>
                <a:latin typeface="+mn-lt"/>
                <a:ea typeface="+mn-ea"/>
                <a:cs typeface="+mn-cs"/>
              </a:rPr>
              <a:t>Answers</a:t>
            </a:r>
            <a:endParaRPr lang="fr-FR" sz="2400" kern="1200" dirty="0">
              <a:solidFill>
                <a:prstClr val="black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62" name="Accolade ouvrante 161">
            <a:extLst>
              <a:ext uri="{FF2B5EF4-FFF2-40B4-BE49-F238E27FC236}">
                <a16:creationId xmlns:a16="http://schemas.microsoft.com/office/drawing/2014/main" id="{0DED43B0-9595-FF49-B12A-C1E9690B3418}"/>
              </a:ext>
            </a:extLst>
          </p:cNvPr>
          <p:cNvSpPr/>
          <p:nvPr/>
        </p:nvSpPr>
        <p:spPr>
          <a:xfrm>
            <a:off x="23310290" y="22592262"/>
            <a:ext cx="251793" cy="1455595"/>
          </a:xfrm>
          <a:prstGeom prst="leftBrace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63" name="Image 162">
            <a:extLst>
              <a:ext uri="{FF2B5EF4-FFF2-40B4-BE49-F238E27FC236}">
                <a16:creationId xmlns:a16="http://schemas.microsoft.com/office/drawing/2014/main" id="{E40213F4-6808-3C42-9B8E-687C3FFBC2A9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3643774" y="20086717"/>
            <a:ext cx="2832787" cy="1620000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A9A35A6E-A54E-6544-AF9B-A2E33DE84E4D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089528" y="13152474"/>
            <a:ext cx="11158889" cy="5012501"/>
          </a:xfrm>
          <a:prstGeom prst="rect">
            <a:avLst/>
          </a:prstGeom>
        </p:spPr>
      </p:pic>
      <p:pic>
        <p:nvPicPr>
          <p:cNvPr id="5" name="Graphique 4" descr="Coche">
            <a:extLst>
              <a:ext uri="{FF2B5EF4-FFF2-40B4-BE49-F238E27FC236}">
                <a16:creationId xmlns:a16="http://schemas.microsoft.com/office/drawing/2014/main" id="{183E93FD-4122-F04D-9AAE-C06A3925F368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24789309" y="23474529"/>
            <a:ext cx="662576" cy="662576"/>
          </a:xfrm>
          <a:prstGeom prst="rect">
            <a:avLst/>
          </a:prstGeom>
        </p:spPr>
      </p:pic>
      <p:pic>
        <p:nvPicPr>
          <p:cNvPr id="336" name="Graphique 335" descr="Coche">
            <a:extLst>
              <a:ext uri="{FF2B5EF4-FFF2-40B4-BE49-F238E27FC236}">
                <a16:creationId xmlns:a16="http://schemas.microsoft.com/office/drawing/2014/main" id="{5A2AAFF6-2CD9-7D45-912D-A9B13CE7DF2D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4789309" y="22984672"/>
            <a:ext cx="662576" cy="662576"/>
          </a:xfrm>
          <a:prstGeom prst="rect">
            <a:avLst/>
          </a:prstGeom>
        </p:spPr>
      </p:pic>
      <p:pic>
        <p:nvPicPr>
          <p:cNvPr id="337" name="Graphique 336" descr="Coche">
            <a:extLst>
              <a:ext uri="{FF2B5EF4-FFF2-40B4-BE49-F238E27FC236}">
                <a16:creationId xmlns:a16="http://schemas.microsoft.com/office/drawing/2014/main" id="{82F79A75-8AB1-3640-83DB-0505E9660A79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4789309" y="22494815"/>
            <a:ext cx="662576" cy="662576"/>
          </a:xfrm>
          <a:prstGeom prst="rect">
            <a:avLst/>
          </a:prstGeom>
        </p:spPr>
      </p:pic>
      <p:pic>
        <p:nvPicPr>
          <p:cNvPr id="338" name="Graphique 337" descr="Coche">
            <a:extLst>
              <a:ext uri="{FF2B5EF4-FFF2-40B4-BE49-F238E27FC236}">
                <a16:creationId xmlns:a16="http://schemas.microsoft.com/office/drawing/2014/main" id="{A0B89DB2-DF52-1748-9C3A-0B6530388FE3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18588259" y="12133941"/>
            <a:ext cx="866290" cy="866290"/>
          </a:xfrm>
          <a:prstGeom prst="rect">
            <a:avLst/>
          </a:prstGeom>
        </p:spPr>
      </p:pic>
      <p:pic>
        <p:nvPicPr>
          <p:cNvPr id="339" name="Graphique 338" descr="Coche">
            <a:extLst>
              <a:ext uri="{FF2B5EF4-FFF2-40B4-BE49-F238E27FC236}">
                <a16:creationId xmlns:a16="http://schemas.microsoft.com/office/drawing/2014/main" id="{E2272DAA-7479-964C-848B-43AC4DC8CF98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14604087" y="12133941"/>
            <a:ext cx="866290" cy="866290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E5D88A0-2B76-BF4E-BA24-D818B9B70A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42838" y="1635031"/>
            <a:ext cx="1562100" cy="156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160</TotalTime>
  <Words>965</Words>
  <Application>Microsoft Macintosh PowerPoint</Application>
  <PresentationFormat>Personnalisé</PresentationFormat>
  <Paragraphs>197</Paragraphs>
  <Slides>1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</vt:i4>
      </vt:variant>
    </vt:vector>
  </HeadingPairs>
  <TitlesOfParts>
    <vt:vector size="6" baseType="lpstr">
      <vt:lpstr>Arial</vt:lpstr>
      <vt:lpstr>Calibri</vt:lpstr>
      <vt:lpstr>Cambria Math</vt:lpstr>
      <vt:lpstr>Times New Roman</vt:lpstr>
      <vt:lpstr>Simple Light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cp:lastModifiedBy>Antoine Yang</cp:lastModifiedBy>
  <cp:revision>28</cp:revision>
  <dcterms:modified xsi:type="dcterms:W3CDTF">2021-09-22T15:27:18Z</dcterms:modified>
</cp:coreProperties>
</file>